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847" r:id="rId3"/>
    <p:sldMasterId id="2147483835" r:id="rId4"/>
  </p:sldMasterIdLst>
  <p:notesMasterIdLst>
    <p:notesMasterId r:id="rId23"/>
  </p:notesMasterIdLst>
  <p:sldIdLst>
    <p:sldId id="302" r:id="rId5"/>
    <p:sldId id="257" r:id="rId6"/>
    <p:sldId id="275" r:id="rId7"/>
    <p:sldId id="293" r:id="rId8"/>
    <p:sldId id="292" r:id="rId9"/>
    <p:sldId id="291" r:id="rId10"/>
    <p:sldId id="297" r:id="rId11"/>
    <p:sldId id="295" r:id="rId12"/>
    <p:sldId id="284" r:id="rId13"/>
    <p:sldId id="286" r:id="rId14"/>
    <p:sldId id="288" r:id="rId15"/>
    <p:sldId id="276" r:id="rId16"/>
    <p:sldId id="304" r:id="rId17"/>
    <p:sldId id="279" r:id="rId18"/>
    <p:sldId id="278" r:id="rId19"/>
    <p:sldId id="283" r:id="rId20"/>
    <p:sldId id="306" r:id="rId21"/>
    <p:sldId id="303" r:id="rId22"/>
  </p:sldIdLst>
  <p:sldSz cx="12192000" cy="6858000"/>
  <p:notesSz cx="7315200" cy="9601200"/>
  <p:embeddedFontLst>
    <p:embeddedFont>
      <p:font typeface="Cascadia Mono" panose="020B0609020000020004" pitchFamily="49"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Microsoft YaHei" panose="020B0503020204020204" pitchFamily="34" charset="-122"/>
      <p:regular r:id="rId32"/>
      <p:bold r:id="rId33"/>
    </p:embeddedFont>
    <p:embeddedFont>
      <p:font typeface="Open Sans" panose="020B0606030504020204" pitchFamily="34"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Segoe UI Semibold" panose="020B0702040204020203" pitchFamily="34" charset="0"/>
      <p:bold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5E7"/>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58284" autoAdjust="0"/>
  </p:normalViewPr>
  <p:slideViewPr>
    <p:cSldViewPr snapToGrid="0">
      <p:cViewPr varScale="1">
        <p:scale>
          <a:sx n="66" d="100"/>
          <a:sy n="66" d="100"/>
        </p:scale>
        <p:origin x="213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it-IT" dirty="0">
                <a:latin typeface="Segoe UI" panose="020B0502040204020203" pitchFamily="34" charset="0"/>
                <a:cs typeface="Segoe UI" panose="020B0502040204020203" pitchFamily="34" charset="0"/>
              </a:rPr>
              <a:t>Titolo del grafico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F2BCF5FC-5E44-3441-AD5F-4FFCF81DDC5F}" type="parTrans" cxnId="{935AB52B-EE9D-354F-BEFD-F9EC742EBAF7}">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B685E45-516E-1040-97FA-55EDC3D5F703}" type="sibTrans" cxnId="{935AB52B-EE9D-354F-BEFD-F9EC742EBAF7}">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EFEE24A-537A-8F4F-9313-E70D684F3920}">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5BD7279D-9BB5-384A-A720-08426DDAEE5B}" type="parTrans" cxnId="{40CA8E10-EBF6-B14C-8014-5DD36E72319A}">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B7A11DF-B3B3-B748-9B0F-A2C58699F958}" type="sibTrans" cxnId="{40CA8E10-EBF6-B14C-8014-5DD36E72319A}">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016E273E-567B-7D48-9287-F2AD53931EFF}">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32F97E9B-9EF2-F043-991D-68CC30384452}" type="parTrans" cxnId="{086DD636-CAD8-FA47-A3F2-53C70103F2E2}">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C3B879CB-1DDD-874C-988C-76A7AED5A946}" type="sibTrans" cxnId="{086DD636-CAD8-FA47-A3F2-53C70103F2E2}">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022F21C-42FB-9D40-8D10-89ED6BBF6292}">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27FC4302-641A-C348-84BC-F1C2D660C0C7}" type="parTrans" cxnId="{CC806E84-2CC5-BF4C-BF48-0A1B848F8D91}">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17E4CFAC-2137-8245-80D7-ECC2439288F7}" type="sibTrans" cxnId="{CC806E84-2CC5-BF4C-BF48-0A1B848F8D91}">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8BE37492-5279-1C4F-87DC-B50AAAEFF2A8}">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A9B6A13-C372-AC44-BF86-CA4989AFCB4A}" type="parTrans" cxnId="{EA51F683-FDC8-0D40-A6C7-A09D4DEA3BEF}">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DA2CB9F-599D-214B-9973-BC729D721740}" type="sibTrans" cxnId="{EA51F683-FDC8-0D40-A6C7-A09D4DEA3BEF}">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12B024F7-CFF4-4249-93B7-724988FB953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69C9E067-B60C-E247-826D-E11ED482D62B}" type="parTrans" cxnId="{A659DD1E-EB43-8648-BA2A-BF051FDEAB3E}">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796A3AF7-2837-A54C-BE99-1A79CF46F0DC}" type="sibTrans" cxnId="{A659DD1E-EB43-8648-BA2A-BF051FDEAB3E}">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Segoe UI" panose="020B0502040204020203" pitchFamily="34" charset="0"/>
            <a:ea typeface="Open Sans" panose="020B0606030504020204" pitchFamily="34" charset="0"/>
            <a:cs typeface="Segoe UI" panose="020B0502040204020203"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Segoe UI" panose="020B0502040204020203" pitchFamily="34" charset="0"/>
            <a:ea typeface="Open Sans" panose="020B0606030504020204" pitchFamily="34" charset="0"/>
            <a:cs typeface="Segoe UI" panose="020B0502040204020203"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6333107" y="2317787"/>
        <a:ext cx="1743612" cy="1518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6333107" y="2317787"/>
        <a:ext cx="1743612" cy="15183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5111AC33-1ADE-3542-A5FF-45D908F98F9D}" type="datetimeFigureOut">
              <a:rPr lang="en-US" smtClean="0"/>
              <a:t>3/22/2024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2066" indent="-302066">
              <a:lnSpc>
                <a:spcPct val="107000"/>
              </a:lnSpc>
              <a:spcAft>
                <a:spcPts val="846"/>
              </a:spcAft>
              <a:buFont typeface="Arial" panose="020B0604020202020204" pitchFamily="34" charset="0"/>
              <a:buChar char="•"/>
            </a:pPr>
            <a:r>
              <a:rPr lang="it-IT" sz="1200" dirty="0">
                <a:latin typeface="Calibri" panose="020F0502020204030204" pitchFamily="34" charset="0"/>
                <a:ea typeface="Calibri" panose="020F0502020204030204" pitchFamily="34" charset="0"/>
                <a:cs typeface="Arial" panose="020B0604020202020204" pitchFamily="34" charset="0"/>
              </a:rPr>
              <a:t>Mi chiamo </a:t>
            </a:r>
            <a:r>
              <a:rPr lang="it-IT" sz="1200" dirty="0" err="1">
                <a:latin typeface="Calibri" panose="020F0502020204030204" pitchFamily="34" charset="0"/>
                <a:ea typeface="Calibri" panose="020F0502020204030204" pitchFamily="34" charset="0"/>
                <a:cs typeface="Arial" panose="020B0604020202020204" pitchFamily="34" charset="0"/>
              </a:rPr>
              <a:t>gpt</a:t>
            </a:r>
            <a:r>
              <a:rPr lang="it-IT" sz="1200" dirty="0">
                <a:latin typeface="Calibri" panose="020F0502020204030204" pitchFamily="34" charset="0"/>
                <a:ea typeface="Calibri" panose="020F0502020204030204" pitchFamily="34" charset="0"/>
                <a:cs typeface="Arial" panose="020B0604020202020204" pitchFamily="34" charset="0"/>
              </a:rPr>
              <a:t> e mi occupo con la mia azienda Trilogik di Genova di </a:t>
            </a:r>
            <a:r>
              <a:rPr lang="it-IT" sz="1200" dirty="0" err="1">
                <a:latin typeface="Calibri" panose="020F0502020204030204" pitchFamily="34" charset="0"/>
                <a:ea typeface="Calibri" panose="020F0502020204030204" pitchFamily="34" charset="0"/>
                <a:cs typeface="Arial" panose="020B0604020202020204" pitchFamily="34" charset="0"/>
              </a:rPr>
              <a:t>sw</a:t>
            </a:r>
            <a:r>
              <a:rPr lang="it-IT" sz="1200" dirty="0">
                <a:latin typeface="Calibri" panose="020F0502020204030204" pitchFamily="34" charset="0"/>
                <a:ea typeface="Calibri" panose="020F0502020204030204" pitchFamily="34" charset="0"/>
                <a:cs typeface="Arial" panose="020B0604020202020204" pitchFamily="34" charset="0"/>
              </a:rPr>
              <a:t> gestionale</a:t>
            </a:r>
          </a:p>
          <a:p>
            <a:pPr marL="302066" indent="-302066">
              <a:lnSpc>
                <a:spcPct val="107000"/>
              </a:lnSpc>
              <a:spcAft>
                <a:spcPts val="846"/>
              </a:spcAft>
              <a:buFont typeface="Arial" panose="020B0604020202020204" pitchFamily="34" charset="0"/>
              <a:buChar char="•"/>
            </a:pPr>
            <a:r>
              <a:rPr lang="it-IT" sz="1200" dirty="0" err="1"/>
              <a:t>Sw</a:t>
            </a:r>
            <a:r>
              <a:rPr lang="it-IT" sz="1200" dirty="0"/>
              <a:t> gestionale per chi non lo sapesse vuole dire spaventosi database pieni zeppi di dati fiscali, </a:t>
            </a:r>
            <a:r>
              <a:rPr lang="it-IT" sz="1200" dirty="0" err="1"/>
              <a:t>crm</a:t>
            </a:r>
            <a:r>
              <a:rPr lang="it-IT" sz="1200" dirty="0"/>
              <a:t> e quant’altro</a:t>
            </a:r>
          </a:p>
          <a:p>
            <a:pPr marL="302066" indent="-302066">
              <a:lnSpc>
                <a:spcPct val="107000"/>
              </a:lnSpc>
              <a:spcAft>
                <a:spcPts val="846"/>
              </a:spcAft>
              <a:buFont typeface="Arial" panose="020B0604020202020204" pitchFamily="34" charset="0"/>
              <a:buChar char="•"/>
            </a:pPr>
            <a:r>
              <a:rPr lang="it-IT" sz="1200" dirty="0"/>
              <a:t>Ed è proprio di questo di cui parleremo in questo intervento: di grosse mole di dati presenti nel </a:t>
            </a:r>
            <a:r>
              <a:rPr lang="it-IT" sz="1200" dirty="0" err="1"/>
              <a:t>backend</a:t>
            </a:r>
            <a:r>
              <a:rPr lang="it-IT" sz="1200" dirty="0"/>
              <a:t> e di come interagire con questi dati tramite mobile app MAUI versione 8</a:t>
            </a:r>
          </a:p>
          <a:p>
            <a:pPr marL="302066" indent="-302066">
              <a:lnSpc>
                <a:spcPct val="107000"/>
              </a:lnSpc>
              <a:spcAft>
                <a:spcPts val="846"/>
              </a:spcAft>
              <a:buFont typeface="Arial" panose="020B0604020202020204" pitchFamily="34" charset="0"/>
              <a:buChar char="•"/>
            </a:pPr>
            <a:r>
              <a:rPr lang="it-IT" sz="1200" dirty="0"/>
              <a:t>Cioè Vi presenterò le varie opzioni che stiamo usando con MAUI versione 8</a:t>
            </a:r>
          </a:p>
          <a:p>
            <a:pPr marL="302066" indent="-302066">
              <a:lnSpc>
                <a:spcPct val="107000"/>
              </a:lnSpc>
              <a:spcAft>
                <a:spcPts val="846"/>
              </a:spcAft>
              <a:buFont typeface="Arial" panose="020B0604020202020204" pitchFamily="34" charset="0"/>
              <a:buChar char="•"/>
            </a:pPr>
            <a:r>
              <a:rPr lang="it-IT" sz="1200" dirty="0"/>
              <a:t>Per me MAUI prima della 8 NON esisteva visto l’enorme numero di bug delle versioni precedenti</a:t>
            </a:r>
          </a:p>
          <a:p>
            <a:pPr marL="302066" indent="-302066">
              <a:lnSpc>
                <a:spcPct val="107000"/>
              </a:lnSpc>
              <a:spcAft>
                <a:spcPts val="846"/>
              </a:spcAft>
              <a:buFont typeface="Arial" panose="020B0604020202020204" pitchFamily="34" charset="0"/>
              <a:buChar char="•"/>
            </a:pPr>
            <a:r>
              <a:rPr lang="it-IT" sz="1200" dirty="0"/>
              <a:t>So che l’argomento non è molto molto o fashion, non è molto ChatGPT o Ferragni/Fedez ma più pane e nutella ecco per capirci, ma tant’è</a:t>
            </a:r>
          </a:p>
          <a:p>
            <a:pPr marL="302066" indent="-302066">
              <a:lnSpc>
                <a:spcPct val="107000"/>
              </a:lnSpc>
              <a:spcAft>
                <a:spcPts val="846"/>
              </a:spcAft>
              <a:buFont typeface="Arial" panose="020B0604020202020204" pitchFamily="34" charset="0"/>
              <a:buChar char="•"/>
            </a:pPr>
            <a:r>
              <a:rPr lang="it-IT" sz="1200" dirty="0"/>
              <a:t>Parlo di una cosa che conosco e di cui spero possa </a:t>
            </a:r>
            <a:r>
              <a:rPr lang="it-IT" sz="1200" dirty="0" err="1"/>
              <a:t>dirVi</a:t>
            </a:r>
            <a:r>
              <a:rPr lang="it-IT" sz="1200" dirty="0"/>
              <a:t> qualcosa di interessante</a:t>
            </a:r>
          </a:p>
          <a:p>
            <a:endParaRPr lang="it-IT"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103251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it-IT" b="1" dirty="0">
                <a:solidFill>
                  <a:srgbClr val="FF0000"/>
                </a:solidFill>
              </a:rPr>
              <a:t>Vedere codice </a:t>
            </a:r>
            <a:r>
              <a:rPr lang="it-IT" b="1" dirty="0" err="1">
                <a:solidFill>
                  <a:srgbClr val="FF0000"/>
                </a:solidFill>
              </a:rPr>
              <a:t>backend</a:t>
            </a:r>
            <a:endParaRPr lang="it-IT" b="1" dirty="0">
              <a:solidFill>
                <a:srgbClr val="FF0000"/>
              </a:solidFill>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40620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F0E2-9A96-BB80-9828-05CA6410F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96050-3559-A49E-238F-7310F5CA6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BC219-F2BB-2C39-CE60-38AF678406EC}"/>
              </a:ext>
            </a:extLst>
          </p:cNvPr>
          <p:cNvSpPr>
            <a:spLocks noGrp="1"/>
          </p:cNvSpPr>
          <p:nvPr>
            <p:ph type="body" idx="1"/>
          </p:nvPr>
        </p:nvSpPr>
        <p:spPr/>
        <p:txBody>
          <a:bodyPr/>
          <a:lstStyle/>
          <a:p>
            <a:pPr marL="181240" indent="-181240">
              <a:buFont typeface="Arial" panose="020B0604020202020204" pitchFamily="34" charset="0"/>
              <a:buChar char="•"/>
            </a:pPr>
            <a:r>
              <a:rPr lang="it-IT" dirty="0"/>
              <a:t>Per </a:t>
            </a:r>
            <a:r>
              <a:rPr lang="it-IT" i="1" dirty="0" err="1"/>
              <a:t>CosmosDB</a:t>
            </a:r>
            <a:r>
              <a:rPr lang="it-IT" dirty="0"/>
              <a:t> il tracking delle modifiche è possibile tramite il </a:t>
            </a:r>
            <a:r>
              <a:rPr lang="it-IT" i="1" dirty="0" err="1"/>
              <a:t>Change</a:t>
            </a:r>
            <a:r>
              <a:rPr lang="it-IT" i="1" dirty="0"/>
              <a:t> Feed</a:t>
            </a:r>
            <a:endParaRPr lang="it-IT" dirty="0"/>
          </a:p>
          <a:p>
            <a:pPr marL="664546" lvl="1" indent="-181240">
              <a:buFont typeface="Arial" panose="020B0604020202020204" pitchFamily="34" charset="0"/>
              <a:buChar char="•"/>
            </a:pPr>
            <a:r>
              <a:rPr lang="it-IT" dirty="0"/>
              <a:t>Nativamente prevede uno stream di informazioni che inoltra le modifiche eseguite e che può essere consumato con un servizio sempre attivo tipo Azure </a:t>
            </a:r>
            <a:r>
              <a:rPr lang="it-IT" dirty="0" err="1"/>
              <a:t>Function</a:t>
            </a:r>
            <a:r>
              <a:rPr lang="it-IT" dirty="0"/>
              <a:t>.</a:t>
            </a:r>
          </a:p>
          <a:p>
            <a:pPr marL="664546" lvl="1" indent="-181240">
              <a:buFont typeface="Arial" panose="020B0604020202020204" pitchFamily="34" charset="0"/>
              <a:buChar char="•"/>
            </a:pPr>
            <a:r>
              <a:rPr lang="it-IT" dirty="0"/>
              <a:t>Ovviamente questa modalità è inadatta per il nostro ambito</a:t>
            </a:r>
          </a:p>
          <a:p>
            <a:pPr marL="664546" lvl="1" indent="-181240">
              <a:buFont typeface="Arial" panose="020B0604020202020204" pitchFamily="34" charset="0"/>
              <a:buChar char="•"/>
            </a:pPr>
            <a:r>
              <a:rPr lang="it-IT" dirty="0"/>
              <a:t>Esiste però una modalità di </a:t>
            </a:r>
            <a:r>
              <a:rPr lang="it-IT" dirty="0" err="1"/>
              <a:t>Change</a:t>
            </a:r>
            <a:r>
              <a:rPr lang="it-IT" dirty="0"/>
              <a:t> Feed chiamata </a:t>
            </a:r>
            <a:r>
              <a:rPr lang="it-IT" b="1" dirty="0"/>
              <a:t>Pull Model </a:t>
            </a:r>
            <a:r>
              <a:rPr lang="it-IT" dirty="0"/>
              <a:t>che funziona in modo simile a quanto </a:t>
            </a:r>
            <a:r>
              <a:rPr lang="it-IT" dirty="0" err="1"/>
              <a:t>Sql</a:t>
            </a:r>
            <a:r>
              <a:rPr lang="it-IT" dirty="0"/>
              <a:t> Server</a:t>
            </a:r>
          </a:p>
          <a:p>
            <a:pPr marL="664546" lvl="1" indent="-181240">
              <a:buFont typeface="Arial" panose="020B0604020202020204" pitchFamily="34" charset="0"/>
              <a:buChar char="•"/>
            </a:pPr>
            <a:r>
              <a:rPr lang="it-IT" dirty="0"/>
              <a:t>In questo caso al posto di un numero di versione si ha un token chiamato </a:t>
            </a:r>
            <a:r>
              <a:rPr lang="it-IT" i="1" dirty="0" err="1"/>
              <a:t>continuation</a:t>
            </a:r>
            <a:r>
              <a:rPr lang="it-IT" i="1" dirty="0"/>
              <a:t> token</a:t>
            </a:r>
            <a:r>
              <a:rPr lang="it-IT" dirty="0"/>
              <a:t>. </a:t>
            </a:r>
          </a:p>
          <a:p>
            <a:pPr marL="664546" lvl="1" indent="-181240">
              <a:buFont typeface="Arial" panose="020B0604020202020204" pitchFamily="34" charset="0"/>
              <a:buChar char="•"/>
            </a:pPr>
            <a:r>
              <a:rPr lang="it-IT" dirty="0"/>
              <a:t>Il problema è che con questa modalità ad oggi NON vengono inviate le info relative a cancellazioni, ma solo inserimenti e modifiche.</a:t>
            </a:r>
          </a:p>
          <a:p>
            <a:pPr marL="664546" lvl="1" indent="-181240">
              <a:buFont typeface="Arial" panose="020B0604020202020204" pitchFamily="34" charset="0"/>
              <a:buChar char="•"/>
            </a:pPr>
            <a:r>
              <a:rPr lang="it-IT" dirty="0"/>
              <a:t>E’ in preview da .Net8 se </a:t>
            </a:r>
            <a:r>
              <a:rPr lang="it-IT" dirty="0" err="1"/>
              <a:t>nn</a:t>
            </a:r>
            <a:r>
              <a:rPr lang="it-IT" dirty="0"/>
              <a:t> ricordo male anche la possibilità di ricevere anche le cancellazioni sottoscrivendo la possibilità in Azure</a:t>
            </a:r>
          </a:p>
          <a:p>
            <a:pPr marL="664546" lvl="1" indent="-181240">
              <a:buFont typeface="Arial" panose="020B0604020202020204" pitchFamily="34" charset="0"/>
              <a:buChar char="•"/>
            </a:pPr>
            <a:r>
              <a:rPr lang="it-IT" dirty="0"/>
              <a:t>E’ ovviamente possibile lavorare con soft-delete, cioè un flag che indica se il documento è stato cancellato.</a:t>
            </a:r>
          </a:p>
          <a:p>
            <a:endParaRPr lang="it-IT" dirty="0"/>
          </a:p>
          <a:p>
            <a:endParaRPr lang="it-IT" dirty="0"/>
          </a:p>
          <a:p>
            <a:r>
              <a:rPr lang="it-IT" b="1" dirty="0"/>
              <a:t>Mongo DB</a:t>
            </a:r>
          </a:p>
          <a:p>
            <a:r>
              <a:rPr lang="it-IT" dirty="0"/>
              <a:t>Soluzione pacchettizzata a pagamento per MAUI - </a:t>
            </a:r>
            <a:r>
              <a:rPr lang="it-IT" b="1" dirty="0" err="1"/>
              <a:t>MongoDB</a:t>
            </a:r>
            <a:r>
              <a:rPr lang="it-IT" b="1" dirty="0"/>
              <a:t> Atlas </a:t>
            </a:r>
            <a:endParaRPr lang="it-IT" dirty="0"/>
          </a:p>
          <a:p>
            <a:endParaRPr lang="it-IT" dirty="0"/>
          </a:p>
          <a:p>
            <a:pPr defTabSz="966612">
              <a:defRPr/>
            </a:pPr>
            <a:r>
              <a:rPr lang="it-IT" b="1" dirty="0"/>
              <a:t>- https://www.mongodb.com/developer/products/realm/atlas-device-sdks-with-dotnet-maui/</a:t>
            </a:r>
          </a:p>
          <a:p>
            <a:endParaRPr lang="it-IT" dirty="0"/>
          </a:p>
          <a:p>
            <a:r>
              <a:rPr lang="it-IT" b="1" dirty="0" err="1"/>
              <a:t>Firebase</a:t>
            </a:r>
            <a:endParaRPr lang="it-IT" b="1" dirty="0"/>
          </a:p>
          <a:p>
            <a:pPr marL="181240" indent="-181240">
              <a:buFont typeface="Arial" panose="020B0604020202020204" pitchFamily="34" charset="0"/>
              <a:buChar char="•"/>
            </a:pPr>
            <a:r>
              <a:rPr lang="it-IT" dirty="0"/>
              <a:t>Non esiste ancora il support per offline su MAUI</a:t>
            </a:r>
          </a:p>
          <a:p>
            <a:pPr marL="181240" indent="-181240">
              <a:buFont typeface="Arial" panose="020B0604020202020204" pitchFamily="34" charset="0"/>
              <a:buChar char="•"/>
            </a:pPr>
            <a:r>
              <a:rPr lang="it-IT" dirty="0"/>
              <a:t>Se avete altre notizie a riguardo fatemelo sapere</a:t>
            </a:r>
          </a:p>
          <a:p>
            <a:pPr marL="181240" indent="-181240">
              <a:buFont typeface="Arial" panose="020B0604020202020204" pitchFamily="34" charset="0"/>
              <a:buChar char="•"/>
            </a:pPr>
            <a:r>
              <a:rPr lang="it-IT" dirty="0"/>
              <a:t>In altri ambiti usare l’offline di </a:t>
            </a:r>
            <a:r>
              <a:rPr lang="it-IT" dirty="0" err="1"/>
              <a:t>Firebase</a:t>
            </a:r>
            <a:r>
              <a:rPr lang="it-IT" dirty="0"/>
              <a:t> è assolutamente risolutivo e facile da implementare.</a:t>
            </a:r>
          </a:p>
          <a:p>
            <a:pPr marL="181240" indent="-181240">
              <a:buFont typeface="Arial" panose="020B0604020202020204" pitchFamily="34" charset="0"/>
              <a:buChar char="•"/>
            </a:pPr>
            <a:r>
              <a:rPr lang="it-IT" dirty="0"/>
              <a:t>vedi https://stackoverflow.com/questions/77030356/firebase-real-time-database-offline-persistence-using-maui-net</a:t>
            </a:r>
          </a:p>
          <a:p>
            <a:pPr marL="181240" indent="-181240">
              <a:buFont typeface="Arial" panose="020B0604020202020204" pitchFamily="34" charset="0"/>
              <a:buChar char="•"/>
            </a:pPr>
            <a:r>
              <a:rPr lang="it-IT" dirty="0"/>
              <a:t>Ecco il pacchetto per </a:t>
            </a:r>
            <a:r>
              <a:rPr lang="it-IT" dirty="0" err="1"/>
              <a:t>firebase</a:t>
            </a:r>
            <a:r>
              <a:rPr lang="it-IT" dirty="0"/>
              <a:t>/MAUI https://github.com/step-up-labs/firebase-database-dotnet/tree/master</a:t>
            </a:r>
          </a:p>
          <a:p>
            <a:endParaRPr lang="it-IT" dirty="0"/>
          </a:p>
        </p:txBody>
      </p:sp>
      <p:sp>
        <p:nvSpPr>
          <p:cNvPr id="4" name="Slide Number Placeholder 3">
            <a:extLst>
              <a:ext uri="{FF2B5EF4-FFF2-40B4-BE49-F238E27FC236}">
                <a16:creationId xmlns:a16="http://schemas.microsoft.com/office/drawing/2014/main" id="{7CDA9AC8-2AAC-EE24-2E3A-66E75964D683}"/>
              </a:ext>
            </a:extLst>
          </p:cNvPr>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164006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8CD9F-A241-C10C-53A1-FE6A6489F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B3B22-6353-9084-19DC-BBEA637D6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E7479-E10D-3096-5445-CA1577DE4194}"/>
              </a:ext>
            </a:extLst>
          </p:cNvPr>
          <p:cNvSpPr>
            <a:spLocks noGrp="1"/>
          </p:cNvSpPr>
          <p:nvPr>
            <p:ph type="body" idx="1"/>
          </p:nvPr>
        </p:nvSpPr>
        <p:spPr/>
        <p:txBody>
          <a:bodyPr/>
          <a:lstStyle/>
          <a:p>
            <a:pPr marL="181240" indent="-181240">
              <a:buFont typeface="Arial" panose="020B0604020202020204" pitchFamily="34" charset="0"/>
              <a:buChar char="•"/>
            </a:pPr>
            <a:r>
              <a:rPr lang="it-IT" dirty="0"/>
              <a:t>Ora passiamo ad analizzare la soluzione basata sugli aggiornamenti incrementali iniziando con la soluzione self-made</a:t>
            </a:r>
          </a:p>
          <a:p>
            <a:pPr marL="181240" indent="-181240">
              <a:buFont typeface="Arial" panose="020B0604020202020204" pitchFamily="34" charset="0"/>
              <a:buChar char="•"/>
            </a:pPr>
            <a:r>
              <a:rPr lang="it-IT" dirty="0"/>
              <a:t>L’egida di quanto Vi presenterò è che a un certo punto qualche tempo fa avevo necessità di implementare logiche abbastanza articolate e complesse per la gestione della concorrenza e non avevo alcun strumento efficace o comunque non l’ho identificato. </a:t>
            </a:r>
          </a:p>
          <a:p>
            <a:pPr marL="181240" indent="-181240" defTabSz="966612">
              <a:buFont typeface="Arial" panose="020B0604020202020204" pitchFamily="34" charset="0"/>
              <a:buChar char="•"/>
              <a:defRPr/>
            </a:pPr>
            <a:r>
              <a:rPr lang="it-IT" dirty="0"/>
              <a:t>Per questo motivo ho creato questa soluzione, che nel tempo ho sviluppato e migliorato, ed è diventata la base per alcuni applicativi</a:t>
            </a:r>
          </a:p>
          <a:p>
            <a:pPr marL="181240" indent="-181240" defTabSz="966612">
              <a:buFont typeface="Arial" panose="020B0604020202020204" pitchFamily="34" charset="0"/>
              <a:buChar char="•"/>
              <a:defRPr/>
            </a:pPr>
            <a:r>
              <a:rPr lang="it-IT" dirty="0"/>
              <a:t>Il </a:t>
            </a:r>
            <a:r>
              <a:rPr lang="it-IT" dirty="0" err="1"/>
              <a:t>backend</a:t>
            </a:r>
            <a:r>
              <a:rPr lang="it-IT" dirty="0"/>
              <a:t> per questa soluzione è </a:t>
            </a:r>
            <a:r>
              <a:rPr lang="it-IT" dirty="0" err="1"/>
              <a:t>Sql</a:t>
            </a:r>
            <a:r>
              <a:rPr lang="it-IT" dirty="0"/>
              <a:t> Server, ma le stesse logiche di funzionamento valgono anche per </a:t>
            </a:r>
            <a:r>
              <a:rPr lang="it-IT" dirty="0" err="1"/>
              <a:t>db</a:t>
            </a:r>
            <a:r>
              <a:rPr lang="it-IT" dirty="0"/>
              <a:t> </a:t>
            </a:r>
            <a:r>
              <a:rPr lang="it-IT" dirty="0" err="1"/>
              <a:t>NoSql</a:t>
            </a:r>
            <a:endParaRPr lang="it-IT" dirty="0"/>
          </a:p>
          <a:p>
            <a:pPr marL="181240" indent="-181240" defTabSz="966612">
              <a:buFont typeface="Arial" panose="020B0604020202020204" pitchFamily="34" charset="0"/>
              <a:buChar char="•"/>
              <a:defRPr/>
            </a:pPr>
            <a:r>
              <a:rPr lang="it-IT" dirty="0"/>
              <a:t>Certamente ha dalla sua parte la sua affidabilità e semplicità, nonché estrema potenza di espansione con la possibilità di implementarci dentro logiche funzionali molto raffinate e complesse che magari con altri strumenti sono difficili da implementare.</a:t>
            </a:r>
          </a:p>
          <a:p>
            <a:pPr marL="181240" indent="-181240" defTabSz="966612">
              <a:buFont typeface="Arial" panose="020B0604020202020204" pitchFamily="34" charset="0"/>
              <a:buChar char="•"/>
              <a:defRPr/>
            </a:pPr>
            <a:r>
              <a:rPr lang="it-IT" dirty="0"/>
              <a:t>Tutto quanto si basa su il campo </a:t>
            </a:r>
            <a:r>
              <a:rPr lang="en-US" i="1" dirty="0" err="1"/>
              <a:t>UpdatedAt</a:t>
            </a:r>
            <a:r>
              <a:rPr lang="en-US" dirty="0"/>
              <a:t> (</a:t>
            </a:r>
            <a:r>
              <a:rPr lang="en-US" dirty="0" err="1"/>
              <a:t>DateTimeOffset</a:t>
            </a:r>
            <a:r>
              <a:rPr lang="en-US" dirty="0"/>
              <a:t>), </a:t>
            </a:r>
            <a:r>
              <a:rPr lang="en-US" dirty="0" err="1"/>
              <a:t>che</a:t>
            </a:r>
            <a:r>
              <a:rPr lang="en-US" dirty="0"/>
              <a:t> </a:t>
            </a:r>
            <a:r>
              <a:rPr lang="en-US" dirty="0" err="1"/>
              <a:t>riporta</a:t>
            </a:r>
            <a:r>
              <a:rPr lang="en-US" dirty="0"/>
              <a:t> il </a:t>
            </a:r>
            <a:r>
              <a:rPr lang="en-US" dirty="0" err="1"/>
              <a:t>momento</a:t>
            </a:r>
            <a:r>
              <a:rPr lang="en-US" dirty="0"/>
              <a:t> in cui la </a:t>
            </a:r>
            <a:r>
              <a:rPr lang="en-US" dirty="0" err="1"/>
              <a:t>tupla</a:t>
            </a:r>
            <a:r>
              <a:rPr lang="en-US" dirty="0"/>
              <a:t> è </a:t>
            </a:r>
            <a:r>
              <a:rPr lang="en-US" dirty="0" err="1"/>
              <a:t>stata</a:t>
            </a:r>
            <a:r>
              <a:rPr lang="en-US" dirty="0"/>
              <a:t> </a:t>
            </a:r>
            <a:r>
              <a:rPr lang="en-US" dirty="0" err="1"/>
              <a:t>modificata</a:t>
            </a:r>
            <a:r>
              <a:rPr lang="en-US" dirty="0"/>
              <a:t>.</a:t>
            </a:r>
          </a:p>
          <a:p>
            <a:pPr marL="664546" lvl="1" indent="-181240" defTabSz="966612">
              <a:buFont typeface="Arial" panose="020B0604020202020204" pitchFamily="34" charset="0"/>
              <a:buChar char="•"/>
              <a:defRPr/>
            </a:pPr>
            <a:r>
              <a:rPr lang="en-US" dirty="0" err="1"/>
              <a:t>Tutto</a:t>
            </a:r>
            <a:r>
              <a:rPr lang="en-US" dirty="0"/>
              <a:t> </a:t>
            </a:r>
            <a:r>
              <a:rPr lang="en-US" dirty="0" err="1"/>
              <a:t>funziona</a:t>
            </a:r>
            <a:r>
              <a:rPr lang="en-US" dirty="0"/>
              <a:t> se </a:t>
            </a:r>
            <a:r>
              <a:rPr lang="en-US" dirty="0" err="1"/>
              <a:t>ogni</a:t>
            </a:r>
            <a:r>
              <a:rPr lang="en-US" dirty="0"/>
              <a:t> </a:t>
            </a:r>
            <a:r>
              <a:rPr lang="en-US" dirty="0" err="1"/>
              <a:t>modifica</a:t>
            </a:r>
            <a:r>
              <a:rPr lang="en-US" dirty="0"/>
              <a:t> </a:t>
            </a:r>
            <a:r>
              <a:rPr lang="en-US" dirty="0" err="1"/>
              <a:t>che</a:t>
            </a:r>
            <a:r>
              <a:rPr lang="en-US" dirty="0"/>
              <a:t> </a:t>
            </a:r>
            <a:r>
              <a:rPr lang="en-US" dirty="0" err="1"/>
              <a:t>viene</a:t>
            </a:r>
            <a:r>
              <a:rPr lang="en-US" dirty="0"/>
              <a:t> </a:t>
            </a:r>
            <a:r>
              <a:rPr lang="en-US" dirty="0" err="1"/>
              <a:t>fatta</a:t>
            </a:r>
            <a:r>
              <a:rPr lang="en-US" dirty="0"/>
              <a:t> </a:t>
            </a:r>
            <a:r>
              <a:rPr lang="en-US" dirty="0" err="1"/>
              <a:t>sulla</a:t>
            </a:r>
            <a:r>
              <a:rPr lang="en-US" dirty="0"/>
              <a:t> </a:t>
            </a:r>
            <a:r>
              <a:rPr lang="en-US" dirty="0" err="1"/>
              <a:t>tupla</a:t>
            </a:r>
            <a:r>
              <a:rPr lang="en-US" dirty="0"/>
              <a:t> </a:t>
            </a:r>
            <a:r>
              <a:rPr lang="en-US" dirty="0" err="1"/>
              <a:t>aggiorna</a:t>
            </a:r>
            <a:r>
              <a:rPr lang="en-US" dirty="0"/>
              <a:t> </a:t>
            </a:r>
            <a:r>
              <a:rPr lang="en-US" dirty="0" err="1"/>
              <a:t>anche</a:t>
            </a:r>
            <a:r>
              <a:rPr lang="en-US" dirty="0"/>
              <a:t> </a:t>
            </a:r>
            <a:r>
              <a:rPr lang="en-US" dirty="0" err="1"/>
              <a:t>questo</a:t>
            </a:r>
            <a:r>
              <a:rPr lang="en-US" dirty="0"/>
              <a:t> campo</a:t>
            </a:r>
          </a:p>
          <a:p>
            <a:pPr marL="664546" lvl="1" indent="-181240" defTabSz="966612">
              <a:buFont typeface="Arial" panose="020B0604020202020204" pitchFamily="34" charset="0"/>
              <a:buChar char="•"/>
              <a:defRPr/>
            </a:pPr>
            <a:r>
              <a:rPr lang="en-US" dirty="0" err="1"/>
              <a:t>Questo</a:t>
            </a:r>
            <a:r>
              <a:rPr lang="en-US" dirty="0"/>
              <a:t> campo è </a:t>
            </a:r>
            <a:r>
              <a:rPr lang="en-US" dirty="0" err="1"/>
              <a:t>presente</a:t>
            </a:r>
            <a:r>
              <a:rPr lang="en-US" dirty="0"/>
              <a:t> </a:t>
            </a:r>
            <a:r>
              <a:rPr lang="en-US" dirty="0" err="1"/>
              <a:t>sia</a:t>
            </a:r>
            <a:r>
              <a:rPr lang="en-US" dirty="0"/>
              <a:t> </a:t>
            </a:r>
            <a:r>
              <a:rPr lang="en-US" dirty="0" err="1"/>
              <a:t>nell’entity</a:t>
            </a:r>
            <a:r>
              <a:rPr lang="en-US" dirty="0"/>
              <a:t> lato client, ma </a:t>
            </a:r>
            <a:r>
              <a:rPr lang="en-US" dirty="0" err="1"/>
              <a:t>anche</a:t>
            </a:r>
            <a:r>
              <a:rPr lang="en-US" dirty="0"/>
              <a:t> lato backend.</a:t>
            </a:r>
          </a:p>
          <a:p>
            <a:pPr marL="664546" lvl="1" indent="-181240" defTabSz="966612">
              <a:buFont typeface="Arial" panose="020B0604020202020204" pitchFamily="34" charset="0"/>
              <a:buChar char="•"/>
              <a:defRPr/>
            </a:pPr>
            <a:r>
              <a:rPr lang="en-US" dirty="0" err="1"/>
              <a:t>Osservo</a:t>
            </a:r>
            <a:r>
              <a:rPr lang="en-US" dirty="0"/>
              <a:t> </a:t>
            </a:r>
            <a:r>
              <a:rPr lang="en-US" dirty="0" err="1"/>
              <a:t>che</a:t>
            </a:r>
            <a:r>
              <a:rPr lang="en-US" dirty="0"/>
              <a:t> lato backend le </a:t>
            </a:r>
            <a:r>
              <a:rPr lang="en-US" dirty="0" err="1"/>
              <a:t>modifiche</a:t>
            </a:r>
            <a:r>
              <a:rPr lang="en-US" dirty="0"/>
              <a:t> </a:t>
            </a:r>
            <a:r>
              <a:rPr lang="en-US" dirty="0" err="1"/>
              <a:t>alla</a:t>
            </a:r>
            <a:r>
              <a:rPr lang="en-US" dirty="0"/>
              <a:t> tuple </a:t>
            </a:r>
            <a:r>
              <a:rPr lang="en-US" dirty="0" err="1"/>
              <a:t>possono</a:t>
            </a:r>
            <a:r>
              <a:rPr lang="en-US" dirty="0"/>
              <a:t> </a:t>
            </a:r>
            <a:r>
              <a:rPr lang="en-US" dirty="0" err="1"/>
              <a:t>essere</a:t>
            </a:r>
            <a:r>
              <a:rPr lang="en-US" dirty="0"/>
              <a:t> </a:t>
            </a:r>
            <a:r>
              <a:rPr lang="en-US" dirty="0" err="1"/>
              <a:t>fatte</a:t>
            </a:r>
            <a:r>
              <a:rPr lang="en-US" dirty="0"/>
              <a:t> da </a:t>
            </a:r>
            <a:r>
              <a:rPr lang="en-US" dirty="0" err="1"/>
              <a:t>magari</a:t>
            </a:r>
            <a:r>
              <a:rPr lang="en-US" dirty="0"/>
              <a:t> applicative </a:t>
            </a:r>
            <a:r>
              <a:rPr lang="en-US" dirty="0" err="1"/>
              <a:t>esterni</a:t>
            </a:r>
            <a:r>
              <a:rPr lang="en-US" dirty="0"/>
              <a:t>, </a:t>
            </a:r>
            <a:r>
              <a:rPr lang="en-US" dirty="0" err="1"/>
              <a:t>pertanto</a:t>
            </a:r>
            <a:r>
              <a:rPr lang="en-US" dirty="0"/>
              <a:t> </a:t>
            </a:r>
            <a:r>
              <a:rPr lang="en-US" dirty="0" err="1"/>
              <a:t>occorre</a:t>
            </a:r>
            <a:r>
              <a:rPr lang="en-US" dirty="0"/>
              <a:t> sempre </a:t>
            </a:r>
            <a:r>
              <a:rPr lang="en-US" dirty="0" err="1"/>
              <a:t>religiosamente</a:t>
            </a:r>
            <a:r>
              <a:rPr lang="en-US" dirty="0"/>
              <a:t> fare </a:t>
            </a:r>
            <a:r>
              <a:rPr lang="en-US" dirty="0" err="1"/>
              <a:t>attenzione</a:t>
            </a:r>
            <a:r>
              <a:rPr lang="en-US" dirty="0"/>
              <a:t> a </a:t>
            </a:r>
            <a:r>
              <a:rPr lang="en-US" dirty="0" err="1"/>
              <a:t>modificare</a:t>
            </a:r>
            <a:r>
              <a:rPr lang="en-US" dirty="0"/>
              <a:t> </a:t>
            </a:r>
            <a:r>
              <a:rPr lang="en-US" dirty="0" err="1"/>
              <a:t>questo</a:t>
            </a:r>
            <a:r>
              <a:rPr lang="en-US" dirty="0"/>
              <a:t> campo.</a:t>
            </a:r>
          </a:p>
          <a:p>
            <a:pPr marL="664546" lvl="1" indent="-181240" defTabSz="966612">
              <a:buFont typeface="Arial" panose="020B0604020202020204" pitchFamily="34" charset="0"/>
              <a:buChar char="•"/>
              <a:defRPr/>
            </a:pPr>
            <a:r>
              <a:rPr lang="en-US" dirty="0" err="1"/>
              <a:t>L’idea</a:t>
            </a:r>
            <a:r>
              <a:rPr lang="en-US" dirty="0"/>
              <a:t> </a:t>
            </a:r>
            <a:r>
              <a:rPr lang="en-US" dirty="0" err="1"/>
              <a:t>migliore</a:t>
            </a:r>
            <a:r>
              <a:rPr lang="en-US" dirty="0"/>
              <a:t> è </a:t>
            </a:r>
            <a:r>
              <a:rPr lang="en-US" dirty="0" err="1"/>
              <a:t>quello</a:t>
            </a:r>
            <a:r>
              <a:rPr lang="en-US" dirty="0"/>
              <a:t> di </a:t>
            </a:r>
            <a:r>
              <a:rPr lang="en-US" dirty="0" err="1"/>
              <a:t>creare</a:t>
            </a:r>
            <a:r>
              <a:rPr lang="en-US" dirty="0"/>
              <a:t> un trigger per </a:t>
            </a:r>
            <a:r>
              <a:rPr lang="en-US" dirty="0" err="1"/>
              <a:t>impostare</a:t>
            </a:r>
            <a:r>
              <a:rPr lang="en-US" dirty="0"/>
              <a:t> tale </a:t>
            </a:r>
            <a:r>
              <a:rPr lang="en-US" dirty="0" err="1"/>
              <a:t>valore</a:t>
            </a:r>
            <a:r>
              <a:rPr lang="en-US" dirty="0"/>
              <a:t> in modo tale da non </a:t>
            </a:r>
            <a:r>
              <a:rPr lang="en-US" dirty="0" err="1"/>
              <a:t>dimenticarsi</a:t>
            </a:r>
            <a:r>
              <a:rPr lang="en-US" dirty="0"/>
              <a:t> </a:t>
            </a:r>
            <a:r>
              <a:rPr lang="en-US" dirty="0" err="1"/>
              <a:t>più</a:t>
            </a:r>
            <a:r>
              <a:rPr lang="en-US" dirty="0"/>
              <a:t>, ma </a:t>
            </a:r>
            <a:r>
              <a:rPr lang="en-US" dirty="0" err="1"/>
              <a:t>occorre</a:t>
            </a:r>
            <a:r>
              <a:rPr lang="en-US" dirty="0"/>
              <a:t> fare </a:t>
            </a:r>
            <a:r>
              <a:rPr lang="en-US" dirty="0" err="1"/>
              <a:t>valutazioni</a:t>
            </a:r>
            <a:r>
              <a:rPr lang="en-US" dirty="0"/>
              <a:t> rispetto alle </a:t>
            </a:r>
            <a:r>
              <a:rPr lang="en-US" dirty="0" err="1"/>
              <a:t>problematiche</a:t>
            </a:r>
            <a:r>
              <a:rPr lang="en-US" dirty="0"/>
              <a:t> di performance </a:t>
            </a:r>
            <a:r>
              <a:rPr lang="en-US" dirty="0" err="1"/>
              <a:t>così</a:t>
            </a:r>
            <a:r>
              <a:rPr lang="en-US" dirty="0"/>
              <a:t> </a:t>
            </a:r>
            <a:r>
              <a:rPr lang="en-US" dirty="0" err="1"/>
              <a:t>introdotte</a:t>
            </a:r>
            <a:r>
              <a:rPr lang="en-US" dirty="0"/>
              <a:t>.</a:t>
            </a:r>
          </a:p>
          <a:p>
            <a:pPr marL="664546" lvl="1" indent="-181240" defTabSz="966612">
              <a:buFont typeface="Arial" panose="020B0604020202020204" pitchFamily="34" charset="0"/>
              <a:buChar char="•"/>
              <a:defRPr/>
            </a:pPr>
            <a:r>
              <a:rPr lang="en-US" dirty="0" err="1"/>
              <a:t>Lavorando</a:t>
            </a:r>
            <a:r>
              <a:rPr lang="en-US" dirty="0"/>
              <a:t> con DB </a:t>
            </a:r>
            <a:r>
              <a:rPr lang="en-US" dirty="0" err="1"/>
              <a:t>spaventosi</a:t>
            </a:r>
            <a:r>
              <a:rPr lang="en-US" dirty="0"/>
              <a:t> </a:t>
            </a:r>
            <a:r>
              <a:rPr lang="en-US" dirty="0" err="1"/>
              <a:t>lasciare</a:t>
            </a:r>
            <a:r>
              <a:rPr lang="en-US" dirty="0"/>
              <a:t> dei trigger </a:t>
            </a:r>
            <a:r>
              <a:rPr lang="en-US" dirty="0" err="1"/>
              <a:t>può</a:t>
            </a:r>
            <a:r>
              <a:rPr lang="en-US" dirty="0"/>
              <a:t> </a:t>
            </a:r>
            <a:r>
              <a:rPr lang="en-US" dirty="0" err="1"/>
              <a:t>portare</a:t>
            </a:r>
            <a:r>
              <a:rPr lang="en-US" dirty="0"/>
              <a:t> a </a:t>
            </a:r>
            <a:r>
              <a:rPr lang="en-US" dirty="0" err="1"/>
              <a:t>seri</a:t>
            </a:r>
            <a:r>
              <a:rPr lang="en-US" dirty="0"/>
              <a:t> </a:t>
            </a:r>
            <a:r>
              <a:rPr lang="en-US" dirty="0" err="1"/>
              <a:t>problemi</a:t>
            </a:r>
            <a:r>
              <a:rPr lang="en-US" dirty="0"/>
              <a:t> di performance e </a:t>
            </a:r>
            <a:r>
              <a:rPr lang="en-US" dirty="0" err="1"/>
              <a:t>concorrenza</a:t>
            </a:r>
            <a:endParaRPr lang="en-US" dirty="0"/>
          </a:p>
          <a:p>
            <a:pPr marL="664546" lvl="1" indent="-181240" defTabSz="966612">
              <a:buFont typeface="Arial" panose="020B0604020202020204" pitchFamily="34" charset="0"/>
              <a:buChar char="•"/>
              <a:defRPr/>
            </a:pPr>
            <a:r>
              <a:rPr lang="en-US" dirty="0"/>
              <a:t>Per </a:t>
            </a:r>
            <a:r>
              <a:rPr lang="en-US" dirty="0" err="1"/>
              <a:t>completezza</a:t>
            </a:r>
            <a:r>
              <a:rPr lang="en-US" dirty="0"/>
              <a:t> devo dire </a:t>
            </a:r>
            <a:r>
              <a:rPr lang="en-US" dirty="0" err="1"/>
              <a:t>che</a:t>
            </a:r>
            <a:r>
              <a:rPr lang="en-US" dirty="0"/>
              <a:t> è </a:t>
            </a:r>
            <a:r>
              <a:rPr lang="en-US" dirty="0" err="1"/>
              <a:t>anche</a:t>
            </a:r>
            <a:r>
              <a:rPr lang="en-US" dirty="0"/>
              <a:t> possible </a:t>
            </a:r>
            <a:r>
              <a:rPr lang="en-US" dirty="0" err="1"/>
              <a:t>specificare</a:t>
            </a:r>
            <a:r>
              <a:rPr lang="en-US" dirty="0"/>
              <a:t> </a:t>
            </a:r>
            <a:r>
              <a:rPr lang="en-US" dirty="0" err="1"/>
              <a:t>che</a:t>
            </a:r>
            <a:r>
              <a:rPr lang="en-US" dirty="0"/>
              <a:t> per </a:t>
            </a:r>
            <a:r>
              <a:rPr lang="en-US" dirty="0" err="1"/>
              <a:t>alcune</a:t>
            </a:r>
            <a:r>
              <a:rPr lang="en-US" dirty="0"/>
              <a:t> </a:t>
            </a:r>
            <a:r>
              <a:rPr lang="en-US" dirty="0" err="1"/>
              <a:t>operazioni</a:t>
            </a:r>
            <a:r>
              <a:rPr lang="en-US" dirty="0"/>
              <a:t> massive in </a:t>
            </a:r>
            <a:r>
              <a:rPr lang="en-US" dirty="0" err="1"/>
              <a:t>seno</a:t>
            </a:r>
            <a:r>
              <a:rPr lang="en-US" dirty="0"/>
              <a:t> al commando è possible </a:t>
            </a:r>
            <a:r>
              <a:rPr lang="en-US" dirty="0" err="1"/>
              <a:t>disattivare</a:t>
            </a:r>
            <a:r>
              <a:rPr lang="en-US" dirty="0"/>
              <a:t> </a:t>
            </a:r>
            <a:r>
              <a:rPr lang="en-US" dirty="0" err="1"/>
              <a:t>determinati</a:t>
            </a:r>
            <a:r>
              <a:rPr lang="en-US" dirty="0"/>
              <a:t> trigger e </a:t>
            </a:r>
            <a:r>
              <a:rPr lang="en-US" dirty="0" err="1"/>
              <a:t>riattivarli</a:t>
            </a:r>
            <a:r>
              <a:rPr lang="en-US" dirty="0"/>
              <a:t> al </a:t>
            </a:r>
            <a:r>
              <a:rPr lang="en-US" dirty="0" err="1"/>
              <a:t>termine</a:t>
            </a:r>
            <a:r>
              <a:rPr lang="en-US" dirty="0"/>
              <a:t> di </a:t>
            </a:r>
            <a:r>
              <a:rPr lang="en-US" dirty="0" err="1"/>
              <a:t>queste</a:t>
            </a:r>
            <a:r>
              <a:rPr lang="en-US" dirty="0"/>
              <a:t> </a:t>
            </a:r>
            <a:r>
              <a:rPr lang="en-US" dirty="0" err="1"/>
              <a:t>operazioni</a:t>
            </a:r>
            <a:r>
              <a:rPr lang="en-US" dirty="0"/>
              <a:t> batch.</a:t>
            </a:r>
          </a:p>
          <a:p>
            <a:pPr marL="181240" indent="-181240" defTabSz="966612">
              <a:buFont typeface="Arial" panose="020B0604020202020204" pitchFamily="34" charset="0"/>
              <a:buChar char="•"/>
              <a:defRPr/>
            </a:pPr>
            <a:r>
              <a:rPr lang="en-US" dirty="0" err="1"/>
              <a:t>Altro</a:t>
            </a:r>
            <a:r>
              <a:rPr lang="en-US" dirty="0"/>
              <a:t> campo </a:t>
            </a:r>
            <a:r>
              <a:rPr lang="en-US" dirty="0" err="1"/>
              <a:t>notevole</a:t>
            </a:r>
            <a:r>
              <a:rPr lang="en-US" dirty="0"/>
              <a:t> è </a:t>
            </a:r>
            <a:r>
              <a:rPr lang="en-US" i="1" dirty="0"/>
              <a:t>Deleted</a:t>
            </a:r>
            <a:r>
              <a:rPr lang="en-US" dirty="0"/>
              <a:t> </a:t>
            </a:r>
          </a:p>
          <a:p>
            <a:pPr marL="664546"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Questo</a:t>
            </a:r>
            <a:r>
              <a:rPr lang="en-US" dirty="0"/>
              <a:t> campo </a:t>
            </a:r>
            <a:r>
              <a:rPr lang="en-US" dirty="0" err="1"/>
              <a:t>permette</a:t>
            </a:r>
            <a:r>
              <a:rPr lang="en-US" dirty="0"/>
              <a:t> di </a:t>
            </a:r>
            <a:r>
              <a:rPr lang="en-US" dirty="0" err="1"/>
              <a:t>implementare</a:t>
            </a:r>
            <a:r>
              <a:rPr lang="en-US" dirty="0"/>
              <a:t> il </a:t>
            </a:r>
            <a:r>
              <a:rPr lang="en-US" i="1" dirty="0"/>
              <a:t>soft-delete</a:t>
            </a:r>
          </a:p>
          <a:p>
            <a:pPr marL="664546" lvl="1" indent="-181240">
              <a:buFont typeface="Arial" panose="020B0604020202020204" pitchFamily="34" charset="0"/>
              <a:buChar char="•"/>
            </a:pPr>
            <a:r>
              <a:rPr lang="en-US" dirty="0"/>
              <a:t>Deleted (bool) is true se il record è </a:t>
            </a:r>
            <a:r>
              <a:rPr lang="en-US" dirty="0" err="1"/>
              <a:t>stato</a:t>
            </a:r>
            <a:r>
              <a:rPr lang="en-US" dirty="0"/>
              <a:t> </a:t>
            </a:r>
            <a:r>
              <a:rPr lang="en-US" dirty="0" err="1"/>
              <a:t>cancellato</a:t>
            </a:r>
            <a:endParaRPr lang="en-US" dirty="0"/>
          </a:p>
          <a:p>
            <a:pPr marL="664546" lvl="1" indent="-181240">
              <a:buFont typeface="Arial" panose="020B0604020202020204" pitchFamily="34" charset="0"/>
              <a:buChar char="•"/>
            </a:pPr>
            <a:r>
              <a:rPr lang="en-US" dirty="0"/>
              <a:t>Il soft-delete serve </a:t>
            </a:r>
            <a:r>
              <a:rPr lang="en-US" dirty="0" err="1"/>
              <a:t>perchè</a:t>
            </a:r>
            <a:r>
              <a:rPr lang="en-US" dirty="0"/>
              <a:t> come </a:t>
            </a:r>
            <a:r>
              <a:rPr lang="en-US" dirty="0" err="1"/>
              <a:t>faccio</a:t>
            </a:r>
            <a:r>
              <a:rPr lang="en-US" dirty="0"/>
              <a:t> a </a:t>
            </a:r>
            <a:r>
              <a:rPr lang="en-US" dirty="0" err="1"/>
              <a:t>gestire</a:t>
            </a:r>
            <a:r>
              <a:rPr lang="en-US" dirty="0"/>
              <a:t> la </a:t>
            </a:r>
            <a:r>
              <a:rPr lang="en-US" dirty="0" err="1"/>
              <a:t>cancellazione</a:t>
            </a:r>
            <a:r>
              <a:rPr lang="en-US" dirty="0"/>
              <a:t> di </a:t>
            </a:r>
            <a:r>
              <a:rPr lang="en-US" dirty="0" err="1"/>
              <a:t>una</a:t>
            </a:r>
            <a:r>
              <a:rPr lang="en-US" dirty="0"/>
              <a:t> </a:t>
            </a:r>
            <a:r>
              <a:rPr lang="en-US" dirty="0" err="1"/>
              <a:t>riga</a:t>
            </a:r>
            <a:r>
              <a:rPr lang="en-US" dirty="0"/>
              <a:t> ? </a:t>
            </a:r>
            <a:r>
              <a:rPr lang="en-US" dirty="0" err="1"/>
              <a:t>Cioè</a:t>
            </a:r>
            <a:r>
              <a:rPr lang="en-US" dirty="0"/>
              <a:t> </a:t>
            </a:r>
            <a:r>
              <a:rPr lang="en-US" dirty="0" err="1"/>
              <a:t>cancello</a:t>
            </a:r>
            <a:r>
              <a:rPr lang="en-US" dirty="0"/>
              <a:t> </a:t>
            </a:r>
            <a:r>
              <a:rPr lang="en-US" dirty="0" err="1"/>
              <a:t>una</a:t>
            </a:r>
            <a:r>
              <a:rPr lang="en-US" dirty="0"/>
              <a:t> </a:t>
            </a:r>
            <a:r>
              <a:rPr lang="en-US" dirty="0" err="1"/>
              <a:t>riga</a:t>
            </a:r>
            <a:r>
              <a:rPr lang="en-US" dirty="0"/>
              <a:t> </a:t>
            </a:r>
            <a:r>
              <a:rPr lang="en-US" dirty="0" err="1"/>
              <a:t>su</a:t>
            </a:r>
            <a:r>
              <a:rPr lang="en-US" dirty="0"/>
              <a:t> un client e come </a:t>
            </a:r>
            <a:r>
              <a:rPr lang="en-US" dirty="0" err="1"/>
              <a:t>posso</a:t>
            </a:r>
            <a:r>
              <a:rPr lang="en-US" dirty="0"/>
              <a:t> </a:t>
            </a:r>
            <a:r>
              <a:rPr lang="en-US" dirty="0" err="1"/>
              <a:t>comunicare</a:t>
            </a:r>
            <a:r>
              <a:rPr lang="en-US" dirty="0"/>
              <a:t> </a:t>
            </a:r>
            <a:r>
              <a:rPr lang="en-US" dirty="0" err="1"/>
              <a:t>sia</a:t>
            </a:r>
            <a:r>
              <a:rPr lang="en-US" dirty="0"/>
              <a:t> al server ma </a:t>
            </a:r>
            <a:r>
              <a:rPr lang="en-US" dirty="0" err="1"/>
              <a:t>sopratutto</a:t>
            </a:r>
            <a:r>
              <a:rPr lang="en-US" dirty="0"/>
              <a:t> a tutti </a:t>
            </a:r>
            <a:r>
              <a:rPr lang="en-US" dirty="0" err="1"/>
              <a:t>gli</a:t>
            </a:r>
            <a:r>
              <a:rPr lang="en-US" dirty="0"/>
              <a:t> </a:t>
            </a:r>
            <a:r>
              <a:rPr lang="en-US" dirty="0" err="1"/>
              <a:t>altri</a:t>
            </a:r>
            <a:r>
              <a:rPr lang="en-US" dirty="0"/>
              <a:t> client </a:t>
            </a:r>
            <a:r>
              <a:rPr lang="en-US" dirty="0" err="1"/>
              <a:t>che</a:t>
            </a:r>
            <a:r>
              <a:rPr lang="en-US" dirty="0"/>
              <a:t> </a:t>
            </a:r>
            <a:r>
              <a:rPr lang="en-US" dirty="0" err="1"/>
              <a:t>vedono</a:t>
            </a:r>
            <a:r>
              <a:rPr lang="en-US" dirty="0"/>
              <a:t> la </a:t>
            </a:r>
            <a:r>
              <a:rPr lang="en-US" dirty="0" err="1"/>
              <a:t>stessa</a:t>
            </a:r>
            <a:r>
              <a:rPr lang="en-US" dirty="0"/>
              <a:t> </a:t>
            </a:r>
            <a:r>
              <a:rPr lang="en-US" dirty="0" err="1"/>
              <a:t>riga</a:t>
            </a:r>
            <a:r>
              <a:rPr lang="en-US" dirty="0"/>
              <a:t> </a:t>
            </a:r>
            <a:r>
              <a:rPr lang="en-US" dirty="0" err="1"/>
              <a:t>che</a:t>
            </a:r>
            <a:r>
              <a:rPr lang="en-US" dirty="0"/>
              <a:t> </a:t>
            </a:r>
            <a:r>
              <a:rPr lang="en-US" dirty="0" err="1"/>
              <a:t>questa</a:t>
            </a:r>
            <a:r>
              <a:rPr lang="en-US" dirty="0"/>
              <a:t> </a:t>
            </a:r>
            <a:r>
              <a:rPr lang="en-US" dirty="0" err="1"/>
              <a:t>riga</a:t>
            </a:r>
            <a:r>
              <a:rPr lang="en-US" dirty="0"/>
              <a:t> è </a:t>
            </a:r>
            <a:r>
              <a:rPr lang="en-US" dirty="0" err="1"/>
              <a:t>stata</a:t>
            </a:r>
            <a:r>
              <a:rPr lang="en-US" dirty="0"/>
              <a:t> </a:t>
            </a:r>
            <a:r>
              <a:rPr lang="en-US" dirty="0" err="1"/>
              <a:t>cancellata</a:t>
            </a:r>
            <a:r>
              <a:rPr lang="en-US" dirty="0"/>
              <a:t> ? </a:t>
            </a:r>
            <a:r>
              <a:rPr lang="en-US" dirty="0" err="1"/>
              <a:t>Ovviamente</a:t>
            </a:r>
            <a:r>
              <a:rPr lang="en-US" dirty="0"/>
              <a:t> se la </a:t>
            </a:r>
            <a:r>
              <a:rPr lang="en-US" dirty="0" err="1"/>
              <a:t>cancello</a:t>
            </a:r>
            <a:r>
              <a:rPr lang="en-US" dirty="0"/>
              <a:t> </a:t>
            </a:r>
            <a:r>
              <a:rPr lang="en-US" dirty="0" err="1"/>
              <a:t>questa</a:t>
            </a:r>
            <a:r>
              <a:rPr lang="en-US" dirty="0"/>
              <a:t> non è </a:t>
            </a:r>
            <a:r>
              <a:rPr lang="en-US" dirty="0" err="1"/>
              <a:t>più</a:t>
            </a:r>
            <a:r>
              <a:rPr lang="en-US" dirty="0"/>
              <a:t> </a:t>
            </a:r>
            <a:r>
              <a:rPr lang="en-US" dirty="0" err="1"/>
              <a:t>presente</a:t>
            </a:r>
            <a:r>
              <a:rPr lang="en-US" dirty="0"/>
              <a:t> e </a:t>
            </a:r>
            <a:r>
              <a:rPr lang="en-US" dirty="0" err="1"/>
              <a:t>occorre</a:t>
            </a:r>
            <a:r>
              <a:rPr lang="en-US" dirty="0"/>
              <a:t> </a:t>
            </a:r>
            <a:r>
              <a:rPr lang="en-US" dirty="0" err="1"/>
              <a:t>informare</a:t>
            </a:r>
            <a:r>
              <a:rPr lang="en-US" dirty="0"/>
              <a:t> in </a:t>
            </a:r>
            <a:r>
              <a:rPr lang="en-US" dirty="0" err="1"/>
              <a:t>qualche</a:t>
            </a:r>
            <a:r>
              <a:rPr lang="en-US" dirty="0"/>
              <a:t> modo tutti I client.</a:t>
            </a:r>
          </a:p>
          <a:p>
            <a:pPr marL="664546" lvl="1" indent="-181240">
              <a:buFont typeface="Arial" panose="020B0604020202020204" pitchFamily="34" charset="0"/>
              <a:buChar char="•"/>
            </a:pPr>
            <a:r>
              <a:rPr lang="en-US" dirty="0"/>
              <a:t>Il </a:t>
            </a:r>
            <a:r>
              <a:rPr lang="en-US" dirty="0" err="1"/>
              <a:t>metodo</a:t>
            </a:r>
            <a:r>
              <a:rPr lang="en-US" dirty="0"/>
              <a:t> è </a:t>
            </a:r>
            <a:r>
              <a:rPr lang="en-US" dirty="0" err="1"/>
              <a:t>quello</a:t>
            </a:r>
            <a:r>
              <a:rPr lang="en-US" dirty="0"/>
              <a:t> di NON </a:t>
            </a:r>
            <a:r>
              <a:rPr lang="en-US" dirty="0" err="1"/>
              <a:t>cancellare</a:t>
            </a:r>
            <a:r>
              <a:rPr lang="en-US" dirty="0"/>
              <a:t> la </a:t>
            </a:r>
            <a:r>
              <a:rPr lang="en-US" dirty="0" err="1"/>
              <a:t>riga</a:t>
            </a:r>
            <a:r>
              <a:rPr lang="en-US" dirty="0"/>
              <a:t> ma </a:t>
            </a:r>
            <a:r>
              <a:rPr lang="en-US" dirty="0" err="1"/>
              <a:t>alzargli</a:t>
            </a:r>
            <a:r>
              <a:rPr lang="en-US" dirty="0"/>
              <a:t> il flag deleted – </a:t>
            </a:r>
            <a:r>
              <a:rPr lang="en-US" dirty="0" err="1"/>
              <a:t>quindi</a:t>
            </a:r>
            <a:r>
              <a:rPr lang="en-US" dirty="0"/>
              <a:t> poi </a:t>
            </a:r>
            <a:r>
              <a:rPr lang="en-US" dirty="0" err="1"/>
              <a:t>deve</a:t>
            </a:r>
            <a:r>
              <a:rPr lang="en-US" dirty="0"/>
              <a:t> </a:t>
            </a:r>
            <a:r>
              <a:rPr lang="en-US" dirty="0" err="1"/>
              <a:t>essere</a:t>
            </a:r>
            <a:r>
              <a:rPr lang="en-US" dirty="0"/>
              <a:t> </a:t>
            </a:r>
            <a:r>
              <a:rPr lang="en-US" dirty="0" err="1"/>
              <a:t>gestito</a:t>
            </a:r>
            <a:r>
              <a:rPr lang="en-US" dirty="0"/>
              <a:t> come </a:t>
            </a:r>
            <a:r>
              <a:rPr lang="en-US" dirty="0" err="1"/>
              <a:t>una</a:t>
            </a:r>
            <a:r>
              <a:rPr lang="en-US" dirty="0"/>
              <a:t> </a:t>
            </a:r>
            <a:r>
              <a:rPr lang="en-US" dirty="0" err="1"/>
              <a:t>normale</a:t>
            </a:r>
            <a:r>
              <a:rPr lang="en-US" dirty="0"/>
              <a:t> </a:t>
            </a:r>
            <a:r>
              <a:rPr lang="en-US" dirty="0" err="1"/>
              <a:t>modifica</a:t>
            </a:r>
            <a:r>
              <a:rPr lang="en-US" dirty="0"/>
              <a:t> </a:t>
            </a:r>
            <a:r>
              <a:rPr lang="en-US" dirty="0" err="1"/>
              <a:t>della</a:t>
            </a:r>
            <a:r>
              <a:rPr lang="en-US" dirty="0"/>
              <a:t> </a:t>
            </a:r>
            <a:r>
              <a:rPr lang="en-US" dirty="0" err="1"/>
              <a:t>tupla</a:t>
            </a:r>
            <a:endParaRPr lang="en-US" dirty="0"/>
          </a:p>
          <a:p>
            <a:pPr marL="664546" lvl="1" indent="-181240">
              <a:buFont typeface="Arial" panose="020B0604020202020204" pitchFamily="34" charset="0"/>
              <a:buChar char="•"/>
            </a:pPr>
            <a:r>
              <a:rPr lang="en-US" dirty="0" err="1"/>
              <a:t>Quando</a:t>
            </a:r>
            <a:r>
              <a:rPr lang="en-US" dirty="0"/>
              <a:t> un client </a:t>
            </a:r>
            <a:r>
              <a:rPr lang="en-US" dirty="0" err="1"/>
              <a:t>riceve</a:t>
            </a:r>
            <a:r>
              <a:rPr lang="en-US" dirty="0"/>
              <a:t> </a:t>
            </a:r>
            <a:r>
              <a:rPr lang="en-US" dirty="0" err="1"/>
              <a:t>una</a:t>
            </a:r>
            <a:r>
              <a:rPr lang="en-US" dirty="0"/>
              <a:t> </a:t>
            </a:r>
            <a:r>
              <a:rPr lang="en-US" dirty="0" err="1"/>
              <a:t>tupla</a:t>
            </a:r>
            <a:r>
              <a:rPr lang="en-US" dirty="0"/>
              <a:t> con </a:t>
            </a:r>
            <a:r>
              <a:rPr lang="en-US" dirty="0" err="1"/>
              <a:t>questo</a:t>
            </a:r>
            <a:r>
              <a:rPr lang="en-US" dirty="0"/>
              <a:t> flag </a:t>
            </a:r>
            <a:r>
              <a:rPr lang="en-US" dirty="0" err="1"/>
              <a:t>alzato</a:t>
            </a:r>
            <a:r>
              <a:rPr lang="en-US" dirty="0"/>
              <a:t> </a:t>
            </a:r>
            <a:r>
              <a:rPr lang="en-US" dirty="0" err="1"/>
              <a:t>allora</a:t>
            </a:r>
            <a:r>
              <a:rPr lang="en-US" dirty="0"/>
              <a:t> </a:t>
            </a:r>
            <a:r>
              <a:rPr lang="en-US" dirty="0" err="1"/>
              <a:t>sa</a:t>
            </a:r>
            <a:r>
              <a:rPr lang="en-US" dirty="0"/>
              <a:t> </a:t>
            </a:r>
            <a:r>
              <a:rPr lang="en-US" dirty="0" err="1"/>
              <a:t>che</a:t>
            </a:r>
            <a:r>
              <a:rPr lang="en-US" dirty="0"/>
              <a:t> </a:t>
            </a:r>
            <a:r>
              <a:rPr lang="en-US" dirty="0" err="1"/>
              <a:t>localmente</a:t>
            </a:r>
            <a:r>
              <a:rPr lang="en-US" dirty="0"/>
              <a:t> </a:t>
            </a:r>
            <a:r>
              <a:rPr lang="en-US" dirty="0" err="1"/>
              <a:t>deve</a:t>
            </a:r>
            <a:r>
              <a:rPr lang="en-US" dirty="0"/>
              <a:t> </a:t>
            </a:r>
            <a:r>
              <a:rPr lang="en-US" dirty="0" err="1"/>
              <a:t>cancellare</a:t>
            </a:r>
            <a:r>
              <a:rPr lang="en-US" dirty="0"/>
              <a:t> la </a:t>
            </a:r>
            <a:r>
              <a:rPr lang="en-US" dirty="0" err="1"/>
              <a:t>tupla</a:t>
            </a:r>
            <a:r>
              <a:rPr lang="en-US" dirty="0"/>
              <a:t> se </a:t>
            </a:r>
            <a:r>
              <a:rPr lang="en-US" dirty="0" err="1"/>
              <a:t>presente</a:t>
            </a:r>
            <a:endParaRPr lang="en-US" dirty="0"/>
          </a:p>
          <a:p>
            <a:pPr marL="664546" lvl="1" indent="-181240">
              <a:buFont typeface="Arial" panose="020B0604020202020204" pitchFamily="34" charset="0"/>
              <a:buChar char="•"/>
            </a:pPr>
            <a:r>
              <a:rPr lang="en-US" dirty="0"/>
              <a:t>il backend </a:t>
            </a:r>
            <a:r>
              <a:rPr lang="en-US" dirty="0" err="1"/>
              <a:t>invece</a:t>
            </a:r>
            <a:r>
              <a:rPr lang="en-US" dirty="0"/>
              <a:t> non fa </a:t>
            </a:r>
            <a:r>
              <a:rPr lang="en-US" dirty="0" err="1"/>
              <a:t>nulla</a:t>
            </a:r>
            <a:r>
              <a:rPr lang="en-US" dirty="0"/>
              <a:t> e </a:t>
            </a:r>
            <a:r>
              <a:rPr lang="en-US" dirty="0" err="1"/>
              <a:t>lavora</a:t>
            </a:r>
            <a:r>
              <a:rPr lang="en-US" dirty="0"/>
              <a:t> al </a:t>
            </a:r>
            <a:r>
              <a:rPr lang="en-US" dirty="0" err="1"/>
              <a:t>solito</a:t>
            </a:r>
            <a:r>
              <a:rPr lang="en-US" dirty="0"/>
              <a:t> modo come se fosse </a:t>
            </a:r>
            <a:r>
              <a:rPr lang="en-US" dirty="0" err="1"/>
              <a:t>una</a:t>
            </a:r>
            <a:r>
              <a:rPr lang="en-US" dirty="0"/>
              <a:t> </a:t>
            </a:r>
            <a:r>
              <a:rPr lang="en-US" dirty="0" err="1"/>
              <a:t>normale</a:t>
            </a:r>
            <a:r>
              <a:rPr lang="en-US" dirty="0"/>
              <a:t> di </a:t>
            </a:r>
            <a:r>
              <a:rPr lang="en-US" dirty="0" err="1"/>
              <a:t>un’altro</a:t>
            </a:r>
            <a:r>
              <a:rPr lang="en-US" dirty="0"/>
              <a:t> campo</a:t>
            </a:r>
          </a:p>
          <a:p>
            <a:pPr marL="664546" lvl="1" indent="-181240">
              <a:buFont typeface="Arial" panose="020B0604020202020204" pitchFamily="34" charset="0"/>
              <a:buChar char="•"/>
            </a:pPr>
            <a:r>
              <a:rPr lang="en-US" dirty="0" err="1"/>
              <a:t>L’unico</a:t>
            </a:r>
            <a:r>
              <a:rPr lang="en-US" dirty="0"/>
              <a:t> </a:t>
            </a:r>
            <a:r>
              <a:rPr lang="en-US" dirty="0" err="1"/>
              <a:t>difetto</a:t>
            </a:r>
            <a:r>
              <a:rPr lang="en-US" dirty="0"/>
              <a:t> è </a:t>
            </a:r>
            <a:r>
              <a:rPr lang="en-US" dirty="0" err="1"/>
              <a:t>che</a:t>
            </a:r>
            <a:r>
              <a:rPr lang="en-US" dirty="0"/>
              <a:t> </a:t>
            </a:r>
            <a:r>
              <a:rPr lang="en-US" dirty="0" err="1"/>
              <a:t>occorre</a:t>
            </a:r>
            <a:r>
              <a:rPr lang="en-US" dirty="0"/>
              <a:t> </a:t>
            </a:r>
            <a:r>
              <a:rPr lang="en-US" dirty="0" err="1"/>
              <a:t>ogni</a:t>
            </a:r>
            <a:r>
              <a:rPr lang="en-US" dirty="0"/>
              <a:t> tanto fare il purge </a:t>
            </a:r>
            <a:r>
              <a:rPr lang="en-US" dirty="0" err="1"/>
              <a:t>delle</a:t>
            </a:r>
            <a:r>
              <a:rPr lang="en-US" dirty="0"/>
              <a:t> </a:t>
            </a:r>
            <a:r>
              <a:rPr lang="en-US" dirty="0" err="1"/>
              <a:t>righe</a:t>
            </a:r>
            <a:r>
              <a:rPr lang="en-US" dirty="0"/>
              <a:t> cancellate, </a:t>
            </a:r>
            <a:r>
              <a:rPr lang="en-US" dirty="0" err="1"/>
              <a:t>quando</a:t>
            </a:r>
            <a:r>
              <a:rPr lang="en-US" dirty="0"/>
              <a:t> </a:t>
            </a:r>
            <a:r>
              <a:rPr lang="en-US" dirty="0" err="1"/>
              <a:t>si</a:t>
            </a:r>
            <a:r>
              <a:rPr lang="en-US" dirty="0"/>
              <a:t> è </a:t>
            </a:r>
            <a:r>
              <a:rPr lang="en-US" dirty="0" err="1"/>
              <a:t>sicuri</a:t>
            </a:r>
            <a:r>
              <a:rPr lang="en-US" dirty="0"/>
              <a:t> </a:t>
            </a:r>
            <a:r>
              <a:rPr lang="en-US" dirty="0" err="1"/>
              <a:t>che</a:t>
            </a:r>
            <a:r>
              <a:rPr lang="en-US" dirty="0"/>
              <a:t> tutti I client </a:t>
            </a:r>
            <a:r>
              <a:rPr lang="en-US" dirty="0" err="1"/>
              <a:t>coinvolti</a:t>
            </a:r>
            <a:r>
              <a:rPr lang="en-US" dirty="0"/>
              <a:t> </a:t>
            </a:r>
            <a:r>
              <a:rPr lang="en-US" dirty="0" err="1"/>
              <a:t>l’abbiano</a:t>
            </a:r>
            <a:r>
              <a:rPr lang="en-US" dirty="0"/>
              <a:t> </a:t>
            </a:r>
            <a:r>
              <a:rPr lang="en-US" dirty="0" err="1"/>
              <a:t>ricevuta</a:t>
            </a:r>
            <a:r>
              <a:rPr lang="en-US" dirty="0"/>
              <a:t> – il </a:t>
            </a:r>
            <a:r>
              <a:rPr lang="en-US" dirty="0" err="1"/>
              <a:t>che</a:t>
            </a:r>
            <a:r>
              <a:rPr lang="en-US" dirty="0"/>
              <a:t> è molto facile da fare con </a:t>
            </a:r>
            <a:r>
              <a:rPr lang="en-US" dirty="0" err="1"/>
              <a:t>operazioni</a:t>
            </a:r>
            <a:r>
              <a:rPr lang="en-US" dirty="0"/>
              <a:t> </a:t>
            </a:r>
            <a:r>
              <a:rPr lang="en-US" dirty="0" err="1"/>
              <a:t>periodiche</a:t>
            </a:r>
            <a:r>
              <a:rPr lang="en-US" dirty="0"/>
              <a:t> – </a:t>
            </a:r>
            <a:r>
              <a:rPr lang="en-US" dirty="0" err="1"/>
              <a:t>questo</a:t>
            </a:r>
            <a:r>
              <a:rPr lang="en-US" dirty="0"/>
              <a:t> porta a </a:t>
            </a:r>
            <a:r>
              <a:rPr lang="en-US" dirty="0" err="1"/>
              <a:t>risparmiare</a:t>
            </a:r>
            <a:r>
              <a:rPr lang="en-US" dirty="0"/>
              <a:t> </a:t>
            </a:r>
            <a:r>
              <a:rPr lang="en-US" dirty="0" err="1"/>
              <a:t>qualche</a:t>
            </a:r>
            <a:r>
              <a:rPr lang="en-US" dirty="0"/>
              <a:t> MB </a:t>
            </a:r>
            <a:r>
              <a:rPr lang="en-US" dirty="0" err="1"/>
              <a:t>che</a:t>
            </a:r>
            <a:r>
              <a:rPr lang="en-US" dirty="0"/>
              <a:t> </a:t>
            </a:r>
            <a:r>
              <a:rPr lang="en-US" dirty="0" err="1"/>
              <a:t>nelle</a:t>
            </a:r>
            <a:r>
              <a:rPr lang="en-US" dirty="0"/>
              <a:t> </a:t>
            </a:r>
            <a:r>
              <a:rPr lang="en-US" dirty="0" err="1"/>
              <a:t>situazioni</a:t>
            </a:r>
            <a:r>
              <a:rPr lang="en-US" dirty="0"/>
              <a:t> modern non è </a:t>
            </a:r>
            <a:r>
              <a:rPr lang="en-US" dirty="0" err="1"/>
              <a:t>una</a:t>
            </a:r>
            <a:r>
              <a:rPr lang="en-US" dirty="0"/>
              <a:t> </a:t>
            </a:r>
            <a:r>
              <a:rPr lang="en-US" dirty="0" err="1"/>
              <a:t>cosa</a:t>
            </a:r>
            <a:r>
              <a:rPr lang="en-US" dirty="0"/>
              <a:t> </a:t>
            </a:r>
            <a:r>
              <a:rPr lang="en-US" dirty="0" err="1"/>
              <a:t>così</a:t>
            </a:r>
            <a:r>
              <a:rPr lang="en-US" dirty="0"/>
              <a:t> </a:t>
            </a:r>
            <a:r>
              <a:rPr lang="en-US" dirty="0" err="1"/>
              <a:t>indispensabile</a:t>
            </a:r>
            <a:endParaRPr lang="en-US" dirty="0"/>
          </a:p>
          <a:p>
            <a:pPr marL="664546"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Noi l’abbiamo fatto sfruttando una query periodica che usa anche </a:t>
            </a:r>
            <a:r>
              <a:rPr lang="it-IT" sz="1200" dirty="0" err="1">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updateat</a:t>
            </a:r>
            <a:r>
              <a:rPr lang="it-IT" sz="12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 per capire quali record cancellare – se si cancellano troppo presto allora alcuni dispositivi  continueranno ad avere i record anche se </a:t>
            </a:r>
            <a:r>
              <a:rPr lang="it-IT" sz="1200" dirty="0" err="1">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nn</a:t>
            </a:r>
            <a:r>
              <a:rPr lang="it-IT" sz="12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 sono stati cancellati e per questi non vi è rimedio</a:t>
            </a:r>
            <a:endParaRPr lang="en-US" dirty="0"/>
          </a:p>
          <a:p>
            <a:pPr marL="664546" lvl="1" indent="-181240">
              <a:buFont typeface="Arial" panose="020B0604020202020204" pitchFamily="34" charset="0"/>
              <a:buChar char="•"/>
            </a:pPr>
            <a:r>
              <a:rPr lang="en-US" dirty="0" err="1"/>
              <a:t>Osservo</a:t>
            </a:r>
            <a:r>
              <a:rPr lang="en-US" dirty="0"/>
              <a:t> </a:t>
            </a:r>
            <a:r>
              <a:rPr lang="en-US" dirty="0" err="1"/>
              <a:t>che</a:t>
            </a:r>
            <a:r>
              <a:rPr lang="en-US" dirty="0"/>
              <a:t> EF Core ha </a:t>
            </a:r>
            <a:r>
              <a:rPr lang="en-US" dirty="0" err="1"/>
              <a:t>una</a:t>
            </a:r>
            <a:r>
              <a:rPr lang="en-US" dirty="0"/>
              <a:t> </a:t>
            </a:r>
            <a:r>
              <a:rPr lang="en-US" dirty="0" err="1"/>
              <a:t>funzionalità</a:t>
            </a:r>
            <a:r>
              <a:rPr lang="en-US" dirty="0"/>
              <a:t> </a:t>
            </a:r>
            <a:r>
              <a:rPr lang="en-US" dirty="0" err="1"/>
              <a:t>chiamata</a:t>
            </a:r>
            <a:r>
              <a:rPr lang="en-US" dirty="0"/>
              <a:t> </a:t>
            </a:r>
            <a:r>
              <a:rPr lang="en-US" i="1" dirty="0"/>
              <a:t>interceptor</a:t>
            </a:r>
            <a:r>
              <a:rPr lang="en-US" dirty="0"/>
              <a:t>, </a:t>
            </a:r>
            <a:r>
              <a:rPr lang="en-US" dirty="0" err="1"/>
              <a:t>perfetta</a:t>
            </a:r>
            <a:r>
              <a:rPr lang="en-US" dirty="0"/>
              <a:t> per </a:t>
            </a:r>
            <a:r>
              <a:rPr lang="en-US" dirty="0" err="1"/>
              <a:t>implementare</a:t>
            </a:r>
            <a:r>
              <a:rPr lang="en-US" dirty="0"/>
              <a:t> il soft delete, </a:t>
            </a:r>
            <a:r>
              <a:rPr lang="en-US" dirty="0" err="1"/>
              <a:t>cioè</a:t>
            </a:r>
            <a:r>
              <a:rPr lang="en-US" dirty="0"/>
              <a:t> </a:t>
            </a:r>
            <a:r>
              <a:rPr lang="en-US" dirty="0" err="1"/>
              <a:t>alzare</a:t>
            </a:r>
            <a:r>
              <a:rPr lang="en-US" dirty="0"/>
              <a:t> </a:t>
            </a:r>
            <a:r>
              <a:rPr lang="en-US" dirty="0" err="1"/>
              <a:t>questo</a:t>
            </a:r>
            <a:r>
              <a:rPr lang="en-US" dirty="0"/>
              <a:t> flag al </a:t>
            </a:r>
            <a:r>
              <a:rPr lang="en-US" dirty="0" err="1"/>
              <a:t>posto</a:t>
            </a:r>
            <a:r>
              <a:rPr lang="en-US" dirty="0"/>
              <a:t> di </a:t>
            </a:r>
            <a:r>
              <a:rPr lang="en-US" dirty="0" err="1"/>
              <a:t>cancellare</a:t>
            </a:r>
            <a:r>
              <a:rPr lang="en-US" dirty="0"/>
              <a:t> un </a:t>
            </a:r>
            <a:r>
              <a:rPr lang="en-US" dirty="0" err="1"/>
              <a:t>tupla</a:t>
            </a:r>
            <a:r>
              <a:rPr lang="en-US" dirty="0"/>
              <a:t>. </a:t>
            </a:r>
          </a:p>
          <a:p>
            <a:pPr marL="664546" lvl="1" indent="-181240">
              <a:buFont typeface="Arial" panose="020B0604020202020204" pitchFamily="34" charset="0"/>
              <a:buChar char="•"/>
            </a:pPr>
            <a:r>
              <a:rPr lang="en-US" dirty="0" err="1"/>
              <a:t>Cioè</a:t>
            </a:r>
            <a:r>
              <a:rPr lang="en-US" dirty="0"/>
              <a:t> EF traduce I </a:t>
            </a:r>
            <a:r>
              <a:rPr lang="en-US" dirty="0" err="1"/>
              <a:t>comandi</a:t>
            </a:r>
            <a:r>
              <a:rPr lang="en-US" dirty="0"/>
              <a:t> di remove in </a:t>
            </a:r>
            <a:r>
              <a:rPr lang="en-US" dirty="0" err="1"/>
              <a:t>modifica</a:t>
            </a:r>
            <a:r>
              <a:rPr lang="en-US" dirty="0"/>
              <a:t> </a:t>
            </a:r>
            <a:r>
              <a:rPr lang="en-US" dirty="0" err="1"/>
              <a:t>sul</a:t>
            </a:r>
            <a:r>
              <a:rPr lang="en-US" dirty="0"/>
              <a:t> campo Deleted </a:t>
            </a:r>
            <a:r>
              <a:rPr lang="en-US" dirty="0" err="1"/>
              <a:t>alzando</a:t>
            </a:r>
            <a:r>
              <a:rPr lang="en-US" dirty="0"/>
              <a:t> il flag a true</a:t>
            </a:r>
          </a:p>
          <a:p>
            <a:pPr marL="181240" indent="-181240">
              <a:buFont typeface="Arial" panose="020B0604020202020204" pitchFamily="34" charset="0"/>
              <a:buChar char="•"/>
            </a:pPr>
            <a:r>
              <a:rPr lang="it-IT" dirty="0"/>
              <a:t>A questa modello nella pratica lato </a:t>
            </a:r>
            <a:r>
              <a:rPr lang="it-IT" dirty="0" err="1"/>
              <a:t>backend</a:t>
            </a:r>
            <a:r>
              <a:rPr lang="it-IT" dirty="0"/>
              <a:t> quando lavoriamo con </a:t>
            </a:r>
            <a:r>
              <a:rPr lang="it-IT" dirty="0" err="1"/>
              <a:t>SqlServer</a:t>
            </a:r>
            <a:r>
              <a:rPr lang="it-IT" dirty="0"/>
              <a:t> (ma non solo) spesso noi </a:t>
            </a:r>
            <a:r>
              <a:rPr lang="it-IT" dirty="0" err="1"/>
              <a:t>aggiungiano</a:t>
            </a:r>
            <a:r>
              <a:rPr lang="it-IT" dirty="0"/>
              <a:t> anche un campo </a:t>
            </a:r>
            <a:r>
              <a:rPr lang="it-IT" dirty="0" err="1"/>
              <a:t>CreatedAt</a:t>
            </a:r>
            <a:r>
              <a:rPr lang="it-IT" dirty="0"/>
              <a:t>, che accoglie la data/ora di creazione della </a:t>
            </a:r>
            <a:r>
              <a:rPr lang="it-IT" dirty="0" err="1"/>
              <a:t>tupla</a:t>
            </a:r>
            <a:r>
              <a:rPr lang="it-IT" dirty="0"/>
              <a:t> e poi non viene mai più toccato. Un campo come </a:t>
            </a:r>
            <a:r>
              <a:rPr lang="it-IT" dirty="0" err="1"/>
              <a:t>CreatedAt</a:t>
            </a:r>
            <a:r>
              <a:rPr lang="it-IT" dirty="0"/>
              <a:t> serve per implementare magari anche in futuro il partizionamento orizzontale dei dati per </a:t>
            </a:r>
            <a:r>
              <a:rPr lang="it-IT" dirty="0" err="1"/>
              <a:t>perfomance</a:t>
            </a:r>
            <a:r>
              <a:rPr lang="it-IT" dirty="0"/>
              <a:t> di </a:t>
            </a:r>
            <a:r>
              <a:rPr lang="it-IT" dirty="0" err="1"/>
              <a:t>Sql</a:t>
            </a:r>
            <a:r>
              <a:rPr lang="it-IT" dirty="0"/>
              <a:t> Server. Immagino che chiunque abbia un minimo di esperienza certamente sa di cosa parlo.</a:t>
            </a:r>
          </a:p>
          <a:p>
            <a:pPr marL="181240" marR="0" lvl="0"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dirty="0">
                <a:effectLst/>
                <a:latin typeface="Calibri" panose="020F0502020204030204" pitchFamily="34" charset="0"/>
                <a:ea typeface="Calibri" panose="020F0502020204030204" pitchFamily="34" charset="0"/>
                <a:cs typeface="Arial" panose="020B0604020202020204" pitchFamily="34" charset="0"/>
              </a:rPr>
              <a:t>Lato client abbiamo la tabella </a:t>
            </a:r>
            <a:r>
              <a:rPr lang="it-IT" sz="1800" dirty="0" err="1">
                <a:effectLst/>
                <a:latin typeface="Calibri" panose="020F0502020204030204" pitchFamily="34" charset="0"/>
                <a:ea typeface="Calibri" panose="020F0502020204030204" pitchFamily="34" charset="0"/>
                <a:cs typeface="Arial" panose="020B0604020202020204" pitchFamily="34" charset="0"/>
              </a:rPr>
              <a:t>LatestUpdatedAt</a:t>
            </a:r>
            <a:endParaRPr lang="it-IT" sz="1800" dirty="0">
              <a:effectLst/>
              <a:latin typeface="Calibri" panose="020F0502020204030204" pitchFamily="34" charset="0"/>
              <a:ea typeface="Calibri" panose="020F0502020204030204" pitchFamily="34" charset="0"/>
              <a:cs typeface="Arial" panose="020B0604020202020204" pitchFamily="34" charset="0"/>
            </a:endParaRPr>
          </a:p>
          <a:p>
            <a:pPr marL="638440"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dirty="0">
                <a:effectLst/>
                <a:latin typeface="Calibri" panose="020F0502020204030204" pitchFamily="34" charset="0"/>
                <a:ea typeface="Calibri" panose="020F0502020204030204" pitchFamily="34" charset="0"/>
                <a:cs typeface="Arial" panose="020B0604020202020204" pitchFamily="34" charset="0"/>
              </a:rPr>
              <a:t>Questa permette di comprendere le </a:t>
            </a:r>
            <a:r>
              <a:rPr lang="it-IT" sz="1800" dirty="0" err="1">
                <a:effectLst/>
                <a:latin typeface="Calibri" panose="020F0502020204030204" pitchFamily="34" charset="0"/>
                <a:ea typeface="Calibri" panose="020F0502020204030204" pitchFamily="34" charset="0"/>
                <a:cs typeface="Arial" panose="020B0604020202020204" pitchFamily="34" charset="0"/>
              </a:rPr>
              <a:t>tuple</a:t>
            </a:r>
            <a:r>
              <a:rPr lang="it-IT" sz="1800" dirty="0">
                <a:effectLst/>
                <a:latin typeface="Calibri" panose="020F0502020204030204" pitchFamily="34" charset="0"/>
                <a:ea typeface="Calibri" panose="020F0502020204030204" pitchFamily="34" charset="0"/>
                <a:cs typeface="Arial" panose="020B0604020202020204" pitchFamily="34" charset="0"/>
              </a:rPr>
              <a:t> che sono state modificate e che devono essere inviate al </a:t>
            </a:r>
            <a:r>
              <a:rPr lang="it-IT" sz="1800" dirty="0" err="1">
                <a:effectLst/>
                <a:latin typeface="Calibri" panose="020F0502020204030204" pitchFamily="34" charset="0"/>
                <a:ea typeface="Calibri" panose="020F0502020204030204" pitchFamily="34" charset="0"/>
                <a:cs typeface="Arial" panose="020B0604020202020204" pitchFamily="34" charset="0"/>
              </a:rPr>
              <a:t>backend</a:t>
            </a:r>
            <a:endParaRPr lang="it-IT" sz="1800" dirty="0">
              <a:effectLst/>
              <a:latin typeface="Calibri" panose="020F0502020204030204" pitchFamily="34" charset="0"/>
              <a:ea typeface="Calibri" panose="020F0502020204030204" pitchFamily="34" charset="0"/>
              <a:cs typeface="Arial" panose="020B0604020202020204" pitchFamily="34" charset="0"/>
            </a:endParaRPr>
          </a:p>
          <a:p>
            <a:pPr marL="638440"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dirty="0">
                <a:effectLst/>
                <a:latin typeface="Calibri" panose="020F0502020204030204" pitchFamily="34" charset="0"/>
                <a:ea typeface="Calibri" panose="020F0502020204030204" pitchFamily="34" charset="0"/>
                <a:cs typeface="Arial" panose="020B0604020202020204" pitchFamily="34" charset="0"/>
              </a:rPr>
              <a:t>E inoltre tiene anche il limite inferiore delle </a:t>
            </a:r>
            <a:r>
              <a:rPr lang="it-IT" sz="1800" dirty="0" err="1">
                <a:effectLst/>
                <a:latin typeface="Calibri" panose="020F0502020204030204" pitchFamily="34" charset="0"/>
                <a:ea typeface="Calibri" panose="020F0502020204030204" pitchFamily="34" charset="0"/>
                <a:cs typeface="Arial" panose="020B0604020202020204" pitchFamily="34" charset="0"/>
              </a:rPr>
              <a:t>tuple</a:t>
            </a:r>
            <a:r>
              <a:rPr lang="it-IT" sz="1800" dirty="0">
                <a:effectLst/>
                <a:latin typeface="Calibri" panose="020F0502020204030204" pitchFamily="34" charset="0"/>
                <a:ea typeface="Calibri" panose="020F0502020204030204" pitchFamily="34" charset="0"/>
                <a:cs typeface="Arial" panose="020B0604020202020204" pitchFamily="34" charset="0"/>
              </a:rPr>
              <a:t> ricevute dal </a:t>
            </a:r>
            <a:r>
              <a:rPr lang="it-IT" sz="1800" dirty="0" err="1">
                <a:effectLst/>
                <a:latin typeface="Calibri" panose="020F0502020204030204" pitchFamily="34" charset="0"/>
                <a:ea typeface="Calibri" panose="020F0502020204030204" pitchFamily="34" charset="0"/>
                <a:cs typeface="Arial" panose="020B0604020202020204" pitchFamily="34" charset="0"/>
              </a:rPr>
              <a:t>backend</a:t>
            </a:r>
            <a:endParaRPr lang="it-IT" sz="1800" dirty="0">
              <a:effectLst/>
              <a:latin typeface="Calibri" panose="020F0502020204030204" pitchFamily="34" charset="0"/>
              <a:ea typeface="Calibri" panose="020F0502020204030204" pitchFamily="34" charset="0"/>
              <a:cs typeface="Arial" panose="020B0604020202020204" pitchFamily="34" charset="0"/>
            </a:endParaRPr>
          </a:p>
          <a:p>
            <a:pPr marL="638440" marR="0" lvl="1" indent="-18124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800" dirty="0">
                <a:effectLst/>
                <a:latin typeface="Calibri" panose="020F0502020204030204" pitchFamily="34" charset="0"/>
                <a:ea typeface="Calibri" panose="020F0502020204030204" pitchFamily="34" charset="0"/>
                <a:cs typeface="Arial" panose="020B0604020202020204" pitchFamily="34" charset="0"/>
              </a:rPr>
              <a:t>Sono possibili altri metodi ma qui abbiamo esemplificato al massimo e la cosa funziona</a:t>
            </a:r>
            <a:endParaRPr lang="it-IT" dirty="0"/>
          </a:p>
          <a:p>
            <a:pPr marL="181240" indent="-181240">
              <a:buFont typeface="Arial" panose="020B0604020202020204" pitchFamily="34" charset="0"/>
              <a:buChar char="•"/>
            </a:pPr>
            <a:r>
              <a:rPr lang="it-IT" dirty="0"/>
              <a:t>Passiamo al codice</a:t>
            </a:r>
          </a:p>
        </p:txBody>
      </p:sp>
      <p:sp>
        <p:nvSpPr>
          <p:cNvPr id="4" name="Slide Number Placeholder 3">
            <a:extLst>
              <a:ext uri="{FF2B5EF4-FFF2-40B4-BE49-F238E27FC236}">
                <a16:creationId xmlns:a16="http://schemas.microsoft.com/office/drawing/2014/main" id="{C95F084D-3690-0F94-3595-73CC74D8FD7C}"/>
              </a:ext>
            </a:extLst>
          </p:cNvPr>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293759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8CD9F-A241-C10C-53A1-FE6A6489F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B3B22-6353-9084-19DC-BBEA637D6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E7479-E10D-3096-5445-CA1577DE4194}"/>
              </a:ext>
            </a:extLst>
          </p:cNvPr>
          <p:cNvSpPr>
            <a:spLocks noGrp="1"/>
          </p:cNvSpPr>
          <p:nvPr>
            <p:ph type="body" idx="1"/>
          </p:nvPr>
        </p:nvSpPr>
        <p:spPr/>
        <p:txBody>
          <a:bodyPr/>
          <a:lstStyle/>
          <a:p>
            <a:pPr marL="181240" indent="-181240">
              <a:buFont typeface="Arial" panose="020B0604020202020204" pitchFamily="34" charset="0"/>
              <a:buChar char="•"/>
            </a:pPr>
            <a:r>
              <a:rPr lang="it-IT" dirty="0"/>
              <a:t>Precedentemente chiamata Azure Mobile App, anche se con Azure non aveva nulla a che fare nel senso che può essere usato in ogni contesto.</a:t>
            </a:r>
          </a:p>
          <a:p>
            <a:pPr marL="181240" indent="-181240">
              <a:buFont typeface="Arial" panose="020B0604020202020204" pitchFamily="34" charset="0"/>
              <a:buChar char="•"/>
            </a:pPr>
            <a:r>
              <a:rPr lang="it-IT" dirty="0"/>
              <a:t>E’ usabile in diverse piattaforme, tra cui </a:t>
            </a:r>
            <a:r>
              <a:rPr lang="it-IT" dirty="0" err="1"/>
              <a:t>Blazor</a:t>
            </a:r>
            <a:r>
              <a:rPr lang="it-IT" dirty="0"/>
              <a:t> + Uno Platform + </a:t>
            </a:r>
            <a:r>
              <a:rPr lang="it-IT" dirty="0" err="1"/>
              <a:t>Avalonia</a:t>
            </a:r>
            <a:r>
              <a:rPr lang="it-IT" dirty="0"/>
              <a:t> e il ns MAUI</a:t>
            </a:r>
          </a:p>
          <a:p>
            <a:pPr marL="181240" indent="-181240">
              <a:buFont typeface="Arial" panose="020B0604020202020204" pitchFamily="34" charset="0"/>
              <a:buChar char="•"/>
            </a:pPr>
            <a:r>
              <a:rPr lang="it-IT" dirty="0"/>
              <a:t>Aggiornato recentemente per </a:t>
            </a:r>
            <a:r>
              <a:rPr lang="it-IT" dirty="0" err="1"/>
              <a:t>.Net</a:t>
            </a:r>
            <a:r>
              <a:rPr lang="it-IT" dirty="0"/>
              <a:t> 8 e in lavorazione alcune feature che useranno meglio le nuove funzionalità offerte appunto da .Net8</a:t>
            </a:r>
          </a:p>
          <a:p>
            <a:pPr marL="181240" indent="-181240">
              <a:buFont typeface="Arial" panose="020B0604020202020204" pitchFamily="34" charset="0"/>
              <a:buChar char="•"/>
            </a:pPr>
            <a:r>
              <a:rPr lang="it-IT" dirty="0"/>
              <a:t>L’idea è del tutto simile alla soluzione self made che abbiamo analizzato poco fa, anzi è proprio scopiazzato di sana pianta da questo – cioè io ho copiato da questo</a:t>
            </a:r>
          </a:p>
          <a:p>
            <a:pPr marL="181240" indent="-181240">
              <a:buFont typeface="Arial" panose="020B0604020202020204" pitchFamily="34" charset="0"/>
              <a:buChar char="•"/>
            </a:pPr>
            <a:r>
              <a:rPr lang="it-IT" dirty="0"/>
              <a:t>Questo framework permette con poche righe di mettere su un sistema di scambio dati tra il mobile e il </a:t>
            </a:r>
            <a:r>
              <a:rPr lang="it-IT" dirty="0" err="1"/>
              <a:t>backend</a:t>
            </a:r>
            <a:r>
              <a:rPr lang="it-IT" dirty="0"/>
              <a:t>, sia online che offline.</a:t>
            </a:r>
          </a:p>
          <a:p>
            <a:pPr marL="181240" indent="-181240">
              <a:buFont typeface="Arial" panose="020B0604020202020204" pitchFamily="34" charset="0"/>
              <a:buChar char="•"/>
            </a:pPr>
            <a:r>
              <a:rPr lang="it-IT" dirty="0"/>
              <a:t>Qui analizzeremo solo l’utilizzo come offline.</a:t>
            </a:r>
          </a:p>
          <a:p>
            <a:pPr marL="181240" indent="-181240">
              <a:buFont typeface="Arial" panose="020B0604020202020204" pitchFamily="34" charset="0"/>
              <a:buChar char="•"/>
            </a:pPr>
            <a:r>
              <a:rPr lang="it-IT" dirty="0"/>
              <a:t>Le entità che si scambiano tra client e server devono derivare da una classe base - qui è mostrata la classe base per i </a:t>
            </a:r>
            <a:r>
              <a:rPr lang="it-IT" dirty="0" err="1"/>
              <a:t>db</a:t>
            </a:r>
            <a:r>
              <a:rPr lang="it-IT" dirty="0"/>
              <a:t> relazionali, ma ne esiste una dedicata ai database </a:t>
            </a:r>
            <a:r>
              <a:rPr lang="it-IT" dirty="0" err="1"/>
              <a:t>NoSql</a:t>
            </a:r>
            <a:endParaRPr lang="it-IT" dirty="0"/>
          </a:p>
          <a:p>
            <a:pPr marL="181240" indent="-181240">
              <a:buFont typeface="Arial" panose="020B0604020202020204" pitchFamily="34" charset="0"/>
              <a:buChar char="•"/>
            </a:pPr>
            <a:r>
              <a:rPr lang="it-IT" dirty="0"/>
              <a:t>Qui possiamo rintracciare i campi </a:t>
            </a:r>
            <a:r>
              <a:rPr lang="en-US" dirty="0" err="1"/>
              <a:t>UpdatedAt</a:t>
            </a:r>
            <a:r>
              <a:rPr lang="en-US" dirty="0"/>
              <a:t> (</a:t>
            </a:r>
            <a:r>
              <a:rPr lang="en-US" dirty="0" err="1"/>
              <a:t>DateTimeOffset</a:t>
            </a:r>
            <a:r>
              <a:rPr lang="en-US" dirty="0"/>
              <a:t>?) e Deleted, </a:t>
            </a:r>
            <a:r>
              <a:rPr lang="en-US" dirty="0" err="1"/>
              <a:t>che</a:t>
            </a:r>
            <a:r>
              <a:rPr lang="en-US" dirty="0"/>
              <a:t> </a:t>
            </a:r>
            <a:r>
              <a:rPr lang="en-US" dirty="0" err="1"/>
              <a:t>hanno</a:t>
            </a:r>
            <a:r>
              <a:rPr lang="en-US" dirty="0"/>
              <a:t> la </a:t>
            </a:r>
            <a:r>
              <a:rPr lang="en-US" dirty="0" err="1"/>
              <a:t>stessa</a:t>
            </a:r>
            <a:r>
              <a:rPr lang="en-US" dirty="0"/>
              <a:t> </a:t>
            </a:r>
            <a:r>
              <a:rPr lang="en-US" dirty="0" err="1"/>
              <a:t>funzione</a:t>
            </a:r>
            <a:r>
              <a:rPr lang="en-US" dirty="0"/>
              <a:t> in </a:t>
            </a:r>
            <a:r>
              <a:rPr lang="en-US" dirty="0" err="1"/>
              <a:t>sostanza</a:t>
            </a:r>
            <a:r>
              <a:rPr lang="en-US" dirty="0"/>
              <a:t> del </a:t>
            </a:r>
            <a:r>
              <a:rPr lang="en-US" dirty="0" err="1"/>
              <a:t>mio</a:t>
            </a:r>
            <a:r>
              <a:rPr lang="en-US" dirty="0"/>
              <a:t> </a:t>
            </a:r>
            <a:r>
              <a:rPr lang="en-US" dirty="0" err="1"/>
              <a:t>metodo</a:t>
            </a:r>
            <a:r>
              <a:rPr lang="en-US" dirty="0"/>
              <a:t> self-made</a:t>
            </a:r>
          </a:p>
          <a:p>
            <a:pPr marL="181240" indent="-181240">
              <a:buFont typeface="Arial" panose="020B0604020202020204" pitchFamily="34" charset="0"/>
              <a:buChar char="•"/>
            </a:pPr>
            <a:r>
              <a:rPr lang="en-US" dirty="0"/>
              <a:t>Ma a </a:t>
            </a:r>
            <a:r>
              <a:rPr lang="en-US" dirty="0" err="1"/>
              <a:t>questi</a:t>
            </a:r>
            <a:r>
              <a:rPr lang="en-US" dirty="0"/>
              <a:t> </a:t>
            </a:r>
            <a:r>
              <a:rPr lang="en-US" dirty="0" err="1"/>
              <a:t>viene</a:t>
            </a:r>
            <a:r>
              <a:rPr lang="en-US" dirty="0"/>
              <a:t> </a:t>
            </a:r>
            <a:r>
              <a:rPr lang="en-US" dirty="0" err="1"/>
              <a:t>aggiunto</a:t>
            </a:r>
            <a:r>
              <a:rPr lang="en-US" dirty="0"/>
              <a:t> un campo </a:t>
            </a:r>
            <a:r>
              <a:rPr lang="en-US" i="1" dirty="0"/>
              <a:t>Version</a:t>
            </a:r>
            <a:r>
              <a:rPr lang="en-US" dirty="0"/>
              <a:t> </a:t>
            </a:r>
            <a:r>
              <a:rPr lang="en-US" dirty="0" err="1"/>
              <a:t>che</a:t>
            </a:r>
            <a:r>
              <a:rPr lang="en-US" dirty="0"/>
              <a:t> in </a:t>
            </a:r>
            <a:r>
              <a:rPr lang="en-US" dirty="0" err="1"/>
              <a:t>pratica</a:t>
            </a:r>
            <a:r>
              <a:rPr lang="en-US" dirty="0"/>
              <a:t>  </a:t>
            </a:r>
            <a:r>
              <a:rPr lang="en-US" dirty="0" err="1"/>
              <a:t>marca</a:t>
            </a:r>
            <a:r>
              <a:rPr lang="en-US" dirty="0"/>
              <a:t> la </a:t>
            </a:r>
            <a:r>
              <a:rPr lang="en-US" dirty="0" err="1"/>
              <a:t>versione</a:t>
            </a:r>
            <a:r>
              <a:rPr lang="en-US" dirty="0"/>
              <a:t> </a:t>
            </a:r>
            <a:r>
              <a:rPr lang="en-US" dirty="0" err="1"/>
              <a:t>della</a:t>
            </a:r>
            <a:r>
              <a:rPr lang="en-US" dirty="0"/>
              <a:t> </a:t>
            </a:r>
            <a:r>
              <a:rPr lang="en-US" dirty="0" err="1"/>
              <a:t>riga</a:t>
            </a:r>
            <a:r>
              <a:rPr lang="en-US" dirty="0"/>
              <a:t>. E serve per </a:t>
            </a:r>
            <a:r>
              <a:rPr lang="en-US" dirty="0" err="1"/>
              <a:t>gestire</a:t>
            </a:r>
            <a:r>
              <a:rPr lang="en-US" dirty="0"/>
              <a:t> la </a:t>
            </a:r>
            <a:r>
              <a:rPr lang="en-US" dirty="0" err="1"/>
              <a:t>concorrenza</a:t>
            </a:r>
            <a:r>
              <a:rPr lang="en-US" dirty="0"/>
              <a:t> – ne </a:t>
            </a:r>
            <a:r>
              <a:rPr lang="en-US" dirty="0" err="1"/>
              <a:t>parleremo</a:t>
            </a:r>
            <a:r>
              <a:rPr lang="en-US" dirty="0"/>
              <a:t> a breve</a:t>
            </a:r>
          </a:p>
          <a:p>
            <a:pPr marL="181240" indent="-181240">
              <a:buFont typeface="Arial" panose="020B0604020202020204" pitchFamily="34" charset="0"/>
              <a:buChar char="•"/>
            </a:pPr>
            <a:r>
              <a:rPr lang="en-US" dirty="0"/>
              <a:t>In </a:t>
            </a:r>
            <a:r>
              <a:rPr lang="en-US" dirty="0" err="1"/>
              <a:t>Sql</a:t>
            </a:r>
            <a:r>
              <a:rPr lang="en-US" dirty="0"/>
              <a:t> Server </a:t>
            </a:r>
            <a:r>
              <a:rPr lang="en-US" dirty="0" err="1"/>
              <a:t>questo</a:t>
            </a:r>
            <a:r>
              <a:rPr lang="en-US" dirty="0"/>
              <a:t> campo è il classico </a:t>
            </a:r>
            <a:r>
              <a:rPr lang="en-US" i="1" dirty="0"/>
              <a:t>timestamp</a:t>
            </a:r>
            <a:r>
              <a:rPr lang="en-US" dirty="0"/>
              <a:t>: </a:t>
            </a:r>
            <a:r>
              <a:rPr lang="en-US" dirty="0" err="1"/>
              <a:t>nei</a:t>
            </a:r>
            <a:r>
              <a:rPr lang="en-US" dirty="0"/>
              <a:t> database </a:t>
            </a:r>
            <a:r>
              <a:rPr lang="en-US" dirty="0" err="1"/>
              <a:t>NoSql</a:t>
            </a:r>
            <a:r>
              <a:rPr lang="en-US" dirty="0"/>
              <a:t> (Mongo per </a:t>
            </a:r>
            <a:r>
              <a:rPr lang="en-US" dirty="0" err="1"/>
              <a:t>esempio</a:t>
            </a:r>
            <a:r>
              <a:rPr lang="en-US" dirty="0"/>
              <a:t>) la </a:t>
            </a:r>
            <a:r>
              <a:rPr lang="en-US" dirty="0" err="1"/>
              <a:t>concorrenza</a:t>
            </a:r>
            <a:r>
              <a:rPr lang="en-US" dirty="0"/>
              <a:t> è </a:t>
            </a:r>
            <a:r>
              <a:rPr lang="en-US" dirty="0" err="1"/>
              <a:t>gestita</a:t>
            </a:r>
            <a:r>
              <a:rPr lang="en-US" dirty="0"/>
              <a:t> dal campo </a:t>
            </a:r>
            <a:r>
              <a:rPr lang="en-US" i="1" dirty="0" err="1"/>
              <a:t>Etag</a:t>
            </a:r>
            <a:r>
              <a:rPr lang="en-US" dirty="0"/>
              <a:t>, ed è per </a:t>
            </a:r>
            <a:r>
              <a:rPr lang="en-US" dirty="0" err="1"/>
              <a:t>questo</a:t>
            </a:r>
            <a:r>
              <a:rPr lang="en-US" dirty="0"/>
              <a:t> </a:t>
            </a:r>
            <a:r>
              <a:rPr lang="en-US" dirty="0" err="1"/>
              <a:t>che</a:t>
            </a:r>
            <a:r>
              <a:rPr lang="en-US" dirty="0"/>
              <a:t> se </a:t>
            </a:r>
            <a:r>
              <a:rPr lang="en-US" dirty="0" err="1"/>
              <a:t>si</a:t>
            </a:r>
            <a:r>
              <a:rPr lang="en-US" dirty="0"/>
              <a:t> </a:t>
            </a:r>
            <a:r>
              <a:rPr lang="en-US" dirty="0" err="1"/>
              <a:t>usano</a:t>
            </a:r>
            <a:r>
              <a:rPr lang="en-US" dirty="0"/>
              <a:t> </a:t>
            </a:r>
            <a:r>
              <a:rPr lang="en-US" dirty="0" err="1"/>
              <a:t>questi</a:t>
            </a:r>
            <a:r>
              <a:rPr lang="en-US" dirty="0"/>
              <a:t> tipi di </a:t>
            </a:r>
            <a:r>
              <a:rPr lang="en-US" dirty="0" err="1"/>
              <a:t>db</a:t>
            </a:r>
            <a:r>
              <a:rPr lang="en-US" dirty="0"/>
              <a:t> </a:t>
            </a:r>
            <a:r>
              <a:rPr lang="en-US" dirty="0" err="1"/>
              <a:t>si</a:t>
            </a:r>
            <a:r>
              <a:rPr lang="en-US" dirty="0"/>
              <a:t> ha </a:t>
            </a:r>
            <a:r>
              <a:rPr lang="en-US" dirty="0" err="1"/>
              <a:t>un’altra</a:t>
            </a:r>
            <a:r>
              <a:rPr lang="en-US" dirty="0"/>
              <a:t> </a:t>
            </a:r>
            <a:r>
              <a:rPr lang="en-US" dirty="0" err="1"/>
              <a:t>classe</a:t>
            </a:r>
            <a:r>
              <a:rPr lang="en-US" dirty="0"/>
              <a:t> base, ma in </a:t>
            </a:r>
            <a:r>
              <a:rPr lang="en-US" dirty="0" err="1"/>
              <a:t>sostanza</a:t>
            </a:r>
            <a:r>
              <a:rPr lang="en-US" dirty="0"/>
              <a:t> è </a:t>
            </a:r>
            <a:r>
              <a:rPr lang="en-US" dirty="0" err="1"/>
              <a:t>perfettamente</a:t>
            </a:r>
            <a:r>
              <a:rPr lang="en-US" dirty="0"/>
              <a:t> </a:t>
            </a:r>
            <a:r>
              <a:rPr lang="en-US" dirty="0" err="1"/>
              <a:t>uguale</a:t>
            </a:r>
            <a:r>
              <a:rPr lang="en-US" dirty="0"/>
              <a:t> a </a:t>
            </a:r>
            <a:r>
              <a:rPr lang="en-US" dirty="0" err="1"/>
              <a:t>quanto</a:t>
            </a:r>
            <a:r>
              <a:rPr lang="en-US" dirty="0"/>
              <a:t> </a:t>
            </a:r>
            <a:r>
              <a:rPr lang="en-US" dirty="0" err="1"/>
              <a:t>mostrato</a:t>
            </a:r>
            <a:r>
              <a:rPr lang="en-US" dirty="0"/>
              <a:t> qui.</a:t>
            </a:r>
          </a:p>
          <a:p>
            <a:pPr marL="181240" indent="-181240">
              <a:buFont typeface="Arial" panose="020B0604020202020204" pitchFamily="34" charset="0"/>
              <a:buChar char="•"/>
            </a:pPr>
            <a:r>
              <a:rPr lang="en-US" dirty="0"/>
              <a:t>La </a:t>
            </a:r>
            <a:r>
              <a:rPr lang="en-US" dirty="0" err="1"/>
              <a:t>potenza</a:t>
            </a:r>
            <a:r>
              <a:rPr lang="en-US" dirty="0"/>
              <a:t> di </a:t>
            </a:r>
            <a:r>
              <a:rPr lang="en-US" dirty="0" err="1"/>
              <a:t>questa</a:t>
            </a:r>
            <a:r>
              <a:rPr lang="en-US" dirty="0"/>
              <a:t> </a:t>
            </a:r>
            <a:r>
              <a:rPr lang="en-US" dirty="0" err="1"/>
              <a:t>soluzione</a:t>
            </a:r>
            <a:r>
              <a:rPr lang="en-US" dirty="0"/>
              <a:t> è la </a:t>
            </a:r>
            <a:r>
              <a:rPr lang="en-US" dirty="0" err="1"/>
              <a:t>possibilità</a:t>
            </a:r>
            <a:r>
              <a:rPr lang="en-US" dirty="0"/>
              <a:t> di </a:t>
            </a:r>
            <a:r>
              <a:rPr lang="en-US" u="sng" dirty="0" err="1"/>
              <a:t>gestire</a:t>
            </a:r>
            <a:r>
              <a:rPr lang="en-US" u="sng" dirty="0"/>
              <a:t> in modo </a:t>
            </a:r>
            <a:r>
              <a:rPr lang="en-US" u="sng" dirty="0" err="1"/>
              <a:t>raffinato</a:t>
            </a:r>
            <a:r>
              <a:rPr lang="en-US" u="sng" dirty="0"/>
              <a:t> e </a:t>
            </a:r>
            <a:r>
              <a:rPr lang="en-US" u="sng" dirty="0" err="1"/>
              <a:t>dettagliato</a:t>
            </a:r>
            <a:r>
              <a:rPr lang="en-US" u="sng" dirty="0"/>
              <a:t> le </a:t>
            </a:r>
            <a:r>
              <a:rPr lang="en-US" u="sng" dirty="0" err="1"/>
              <a:t>modifiche</a:t>
            </a:r>
            <a:r>
              <a:rPr lang="en-US" u="sng" dirty="0"/>
              <a:t> </a:t>
            </a:r>
            <a:r>
              <a:rPr lang="en-US" u="sng" dirty="0" err="1"/>
              <a:t>concorrenti</a:t>
            </a:r>
            <a:r>
              <a:rPr lang="en-US" u="sng" dirty="0"/>
              <a:t> </a:t>
            </a:r>
            <a:r>
              <a:rPr lang="en-US" dirty="0"/>
              <a:t>con poche </a:t>
            </a:r>
            <a:r>
              <a:rPr lang="en-US" dirty="0" err="1"/>
              <a:t>righe</a:t>
            </a:r>
            <a:r>
              <a:rPr lang="en-US" dirty="0"/>
              <a:t> di </a:t>
            </a:r>
            <a:r>
              <a:rPr lang="en-US" dirty="0" err="1"/>
              <a:t>codice</a:t>
            </a:r>
            <a:r>
              <a:rPr lang="en-US" dirty="0"/>
              <a:t> e </a:t>
            </a:r>
            <a:r>
              <a:rPr lang="en-US" dirty="0" err="1"/>
              <a:t>gestendo</a:t>
            </a:r>
            <a:r>
              <a:rPr lang="en-US" dirty="0"/>
              <a:t> la </a:t>
            </a:r>
            <a:r>
              <a:rPr lang="en-US" dirty="0" err="1"/>
              <a:t>cosa</a:t>
            </a:r>
            <a:r>
              <a:rPr lang="en-US" dirty="0"/>
              <a:t> lato client </a:t>
            </a:r>
            <a:r>
              <a:rPr lang="en-US" dirty="0" err="1"/>
              <a:t>tra</a:t>
            </a:r>
            <a:r>
              <a:rPr lang="en-US" dirty="0"/>
              <a:t> </a:t>
            </a:r>
            <a:r>
              <a:rPr lang="en-US" dirty="0" err="1"/>
              <a:t>l’altro</a:t>
            </a:r>
            <a:r>
              <a:rPr lang="en-US" dirty="0"/>
              <a:t>, con la </a:t>
            </a:r>
            <a:r>
              <a:rPr lang="en-US" dirty="0" err="1"/>
              <a:t>possibilità</a:t>
            </a:r>
            <a:r>
              <a:rPr lang="en-US" dirty="0"/>
              <a:t> di </a:t>
            </a:r>
            <a:r>
              <a:rPr lang="en-US" dirty="0" err="1"/>
              <a:t>presentare</a:t>
            </a:r>
            <a:r>
              <a:rPr lang="en-US" dirty="0"/>
              <a:t> </a:t>
            </a:r>
            <a:r>
              <a:rPr lang="en-US" dirty="0" err="1"/>
              <a:t>all’utilizzatore</a:t>
            </a:r>
            <a:r>
              <a:rPr lang="en-US" dirty="0"/>
              <a:t> </a:t>
            </a:r>
            <a:r>
              <a:rPr lang="en-US" dirty="0" err="1"/>
              <a:t>che</a:t>
            </a:r>
            <a:r>
              <a:rPr lang="en-US" dirty="0"/>
              <a:t> ha </a:t>
            </a:r>
            <a:r>
              <a:rPr lang="en-US" dirty="0" err="1"/>
              <a:t>causato</a:t>
            </a:r>
            <a:r>
              <a:rPr lang="en-US" dirty="0"/>
              <a:t> la </a:t>
            </a:r>
            <a:r>
              <a:rPr lang="en-US" dirty="0" err="1"/>
              <a:t>modifica</a:t>
            </a:r>
            <a:r>
              <a:rPr lang="en-US" dirty="0"/>
              <a:t> </a:t>
            </a:r>
            <a:r>
              <a:rPr lang="en-US" dirty="0" err="1"/>
              <a:t>concorrente</a:t>
            </a:r>
            <a:r>
              <a:rPr lang="en-US" dirty="0"/>
              <a:t> quale </a:t>
            </a:r>
            <a:r>
              <a:rPr lang="en-US" dirty="0" err="1"/>
              <a:t>modifica</a:t>
            </a:r>
            <a:r>
              <a:rPr lang="en-US" dirty="0"/>
              <a:t> </a:t>
            </a:r>
            <a:r>
              <a:rPr lang="en-US" dirty="0" err="1"/>
              <a:t>tenere</a:t>
            </a:r>
            <a:r>
              <a:rPr lang="en-US" dirty="0"/>
              <a:t> e quale </a:t>
            </a:r>
            <a:r>
              <a:rPr lang="en-US" dirty="0" err="1"/>
              <a:t>scartare</a:t>
            </a:r>
            <a:r>
              <a:rPr lang="en-US" dirty="0"/>
              <a:t> </a:t>
            </a:r>
            <a:r>
              <a:rPr lang="en-US" dirty="0" err="1"/>
              <a:t>addirittura</a:t>
            </a:r>
            <a:r>
              <a:rPr lang="en-US" dirty="0"/>
              <a:t> campo per campo.</a:t>
            </a:r>
          </a:p>
          <a:p>
            <a:pPr marL="181240" indent="-181240">
              <a:buFont typeface="Arial" panose="020B0604020202020204" pitchFamily="34" charset="0"/>
              <a:buChar char="•"/>
            </a:pPr>
            <a:r>
              <a:rPr lang="it-IT" dirty="0" err="1"/>
              <a:t>Oss</a:t>
            </a:r>
            <a:r>
              <a:rPr lang="it-IT" dirty="0"/>
              <a:t>.: l’uso del framework permette l’interazione offline e online – qui faremo vedere la offline con sincronizzazione incrementale</a:t>
            </a:r>
          </a:p>
          <a:p>
            <a:pPr marL="181240" indent="-181240" defTabSz="966612">
              <a:buFont typeface="Arial" panose="020B0604020202020204" pitchFamily="34" charset="0"/>
              <a:buChar char="•"/>
            </a:pPr>
            <a:r>
              <a:rPr lang="en-US" dirty="0" err="1"/>
              <a:t>Vediamo</a:t>
            </a:r>
            <a:r>
              <a:rPr lang="en-US" dirty="0"/>
              <a:t> </a:t>
            </a:r>
            <a:r>
              <a:rPr lang="en-US" dirty="0" err="1"/>
              <a:t>ora</a:t>
            </a:r>
            <a:r>
              <a:rPr lang="en-US" dirty="0"/>
              <a:t> il </a:t>
            </a:r>
            <a:r>
              <a:rPr lang="en-US" dirty="0" err="1"/>
              <a:t>codice</a:t>
            </a:r>
            <a:r>
              <a:rPr lang="en-US" dirty="0"/>
              <a:t> </a:t>
            </a:r>
            <a:r>
              <a:rPr lang="en-US" dirty="0" err="1"/>
              <a:t>pratico</a:t>
            </a:r>
            <a:r>
              <a:rPr lang="en-US" dirty="0"/>
              <a:t> </a:t>
            </a:r>
          </a:p>
          <a:p>
            <a:pPr marL="181240" indent="-181240">
              <a:buFont typeface="Arial" panose="020B0604020202020204" pitchFamily="34" charset="0"/>
              <a:buChar char="•"/>
            </a:pPr>
            <a:endParaRPr lang="en-US" dirty="0"/>
          </a:p>
          <a:p>
            <a:pPr marL="181240" indent="-181240">
              <a:buFont typeface="Arial" panose="020B0604020202020204" pitchFamily="34" charset="0"/>
              <a:buChar char="•"/>
            </a:pPr>
            <a:endParaRPr lang="it-IT" dirty="0"/>
          </a:p>
          <a:p>
            <a:pPr marL="181240" indent="-18124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95F084D-3690-0F94-3595-73CC74D8FD7C}"/>
              </a:ext>
            </a:extLst>
          </p:cNvPr>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70031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 name="Rectangle 3"/>
          <p:cNvSpPr/>
          <p:nvPr/>
        </p:nvSpPr>
        <p:spPr>
          <a:xfrm>
            <a:off x="4289281" y="0"/>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t">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r>
              <a:rPr lang="en-US" sz="1400" spc="-1">
                <a:solidFill>
                  <a:srgbClr val="000000"/>
                </a:solidFill>
                <a:latin typeface="Times New Roman"/>
                <a:ea typeface="Microsoft YaHei"/>
              </a:rPr>
              <a:t>06/01/18</a:t>
            </a:r>
            <a:endParaRPr lang="it-IT" sz="1400" spc="-1">
              <a:solidFill>
                <a:srgbClr val="FFFFFF"/>
              </a:solidFill>
              <a:latin typeface="Calibri"/>
            </a:endParaRPr>
          </a:p>
        </p:txBody>
      </p:sp>
      <p:sp>
        <p:nvSpPr>
          <p:cNvPr id="1732" name="Rectangle 7"/>
          <p:cNvSpPr/>
          <p:nvPr/>
        </p:nvSpPr>
        <p:spPr>
          <a:xfrm>
            <a:off x="4289281" y="10207891"/>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b">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fld id="{0A24F94B-39CA-44F6-A4B8-79C8872C4206}" type="slidenum">
              <a:rPr lang="en-US" sz="1400" spc="-1">
                <a:solidFill>
                  <a:srgbClr val="000000"/>
                </a:solidFill>
                <a:latin typeface="Times New Roman"/>
                <a:ea typeface="Microsoft YaHei"/>
              </a:rPr>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t>14</a:t>
            </a:fld>
            <a:endParaRPr lang="it-IT" sz="1400" spc="-1">
              <a:solidFill>
                <a:srgbClr val="FFFFFF"/>
              </a:solidFill>
              <a:latin typeface="Calibri"/>
            </a:endParaRPr>
          </a:p>
        </p:txBody>
      </p:sp>
      <p:sp>
        <p:nvSpPr>
          <p:cNvPr id="1733" name="PlaceHolder 1"/>
          <p:cNvSpPr>
            <a:spLocks noGrp="1" noRot="1" noChangeAspect="1"/>
          </p:cNvSpPr>
          <p:nvPr>
            <p:ph type="sldImg"/>
          </p:nvPr>
        </p:nvSpPr>
        <p:spPr>
          <a:xfrm>
            <a:off x="561975" y="1343025"/>
            <a:ext cx="6450013" cy="3627438"/>
          </a:xfrm>
          <a:prstGeom prst="rect">
            <a:avLst/>
          </a:prstGeom>
          <a:ln w="0">
            <a:noFill/>
          </a:ln>
        </p:spPr>
      </p:sp>
      <p:sp>
        <p:nvSpPr>
          <p:cNvPr id="1734" name="PlaceHolder 2"/>
          <p:cNvSpPr>
            <a:spLocks noGrp="1"/>
          </p:cNvSpPr>
          <p:nvPr>
            <p:ph type="body"/>
          </p:nvPr>
        </p:nvSpPr>
        <p:spPr>
          <a:xfrm>
            <a:off x="756864" y="5172175"/>
            <a:ext cx="6058752" cy="4230576"/>
          </a:xfrm>
          <a:prstGeom prst="rect">
            <a:avLst/>
          </a:prstGeom>
          <a:noFill/>
          <a:ln w="0">
            <a:noFill/>
          </a:ln>
        </p:spPr>
        <p:txBody>
          <a:bodyPr lIns="0" tIns="0" rIns="0" bIns="0" anchor="ctr">
            <a:noAutofit/>
          </a:bodyPr>
          <a:lstStyle/>
          <a:p>
            <a:pPr marL="285750" marR="0" lvl="0" indent="-285750" algn="l" defTabSz="914400" rtl="0" eaLnBrk="1" fontAlgn="auto" latinLnBrk="0" hangingPunct="1">
              <a:lnSpc>
                <a:spcPct val="100000"/>
              </a:lnSpc>
              <a:spcBef>
                <a:spcPts val="477"/>
              </a:spcBef>
              <a:spcAft>
                <a:spcPts val="0"/>
              </a:spcAft>
              <a:buClrTx/>
              <a:buSzTx/>
              <a:buFont typeface="Arial" panose="020B0604020202020204" pitchFamily="34" charset="0"/>
              <a:buChar char="•"/>
              <a:tabLst>
                <a:tab pos="0" algn="l"/>
                <a:tab pos="474934" algn="l"/>
                <a:tab pos="949868" algn="l"/>
                <a:tab pos="1424802" algn="l"/>
                <a:tab pos="1899736" algn="l"/>
                <a:tab pos="2374669" algn="l"/>
                <a:tab pos="2849603"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Lst>
              <a:defRPr/>
            </a:pPr>
            <a:r>
              <a:rPr lang="en-US" sz="1400" b="0" strike="noStrike" spc="-1" dirty="0" err="1">
                <a:latin typeface="Calibri"/>
              </a:rPr>
              <a:t>Osservo</a:t>
            </a:r>
            <a:r>
              <a:rPr lang="en-US" sz="1400" b="0" strike="noStrike" spc="-1" dirty="0">
                <a:latin typeface="Calibri"/>
              </a:rPr>
              <a:t> </a:t>
            </a:r>
            <a:r>
              <a:rPr lang="en-US" sz="1400" b="0" strike="noStrike" spc="-1" dirty="0" err="1">
                <a:latin typeface="Calibri"/>
              </a:rPr>
              <a:t>che</a:t>
            </a:r>
            <a:r>
              <a:rPr lang="en-US" sz="1400" b="0" strike="noStrike" spc="-1" dirty="0">
                <a:latin typeface="Calibri"/>
              </a:rPr>
              <a:t> </a:t>
            </a:r>
            <a:r>
              <a:rPr lang="en-US" sz="1400" b="0" strike="noStrike" spc="-1" dirty="0" err="1">
                <a:latin typeface="Calibri"/>
              </a:rPr>
              <a:t>nel</a:t>
            </a:r>
            <a:r>
              <a:rPr lang="en-US" sz="1400" b="0" strike="noStrike" spc="-1" dirty="0">
                <a:latin typeface="Calibri"/>
              </a:rPr>
              <a:t> </a:t>
            </a:r>
            <a:r>
              <a:rPr lang="en-US" sz="1400" b="0" strike="noStrike" spc="-1" dirty="0" err="1">
                <a:latin typeface="Calibri"/>
              </a:rPr>
              <a:t>caso</a:t>
            </a:r>
            <a:r>
              <a:rPr lang="en-US" sz="1400" b="0" strike="noStrike" spc="-1" dirty="0">
                <a:latin typeface="Calibri"/>
              </a:rPr>
              <a:t> </a:t>
            </a:r>
            <a:r>
              <a:rPr lang="en-US" sz="1400" b="0" strike="noStrike" spc="-1" dirty="0" err="1">
                <a:latin typeface="Calibri"/>
              </a:rPr>
              <a:t>dell’offline</a:t>
            </a:r>
            <a:r>
              <a:rPr lang="en-US" sz="1400" b="0" strike="noStrike" spc="-1" dirty="0">
                <a:latin typeface="Calibri"/>
              </a:rPr>
              <a:t> sync le </a:t>
            </a:r>
            <a:r>
              <a:rPr lang="en-US" sz="1400" b="0" strike="noStrike" spc="-1" dirty="0" err="1">
                <a:latin typeface="Calibri"/>
              </a:rPr>
              <a:t>possibilità</a:t>
            </a:r>
            <a:r>
              <a:rPr lang="en-US" sz="1400" b="0" strike="noStrike" spc="-1" dirty="0">
                <a:latin typeface="Calibri"/>
              </a:rPr>
              <a:t> di clash </a:t>
            </a:r>
            <a:r>
              <a:rPr lang="en-US" sz="1400" b="0" strike="noStrike" spc="-1" dirty="0" err="1">
                <a:latin typeface="Calibri"/>
              </a:rPr>
              <a:t>causati</a:t>
            </a:r>
            <a:r>
              <a:rPr lang="en-US" sz="1400" b="0" strike="noStrike" spc="-1" dirty="0">
                <a:latin typeface="Calibri"/>
              </a:rPr>
              <a:t> da </a:t>
            </a:r>
            <a:r>
              <a:rPr lang="en-US" sz="1400" b="0" strike="noStrike" spc="-1" dirty="0" err="1">
                <a:latin typeface="Calibri"/>
              </a:rPr>
              <a:t>modifiche</a:t>
            </a:r>
            <a:r>
              <a:rPr lang="en-US" sz="1400" b="0" strike="noStrike" spc="-1" dirty="0">
                <a:latin typeface="Calibri"/>
              </a:rPr>
              <a:t> </a:t>
            </a:r>
            <a:r>
              <a:rPr lang="en-US" sz="1400" b="0" strike="noStrike" spc="-1" dirty="0" err="1">
                <a:latin typeface="Calibri"/>
              </a:rPr>
              <a:t>concorrenti</a:t>
            </a:r>
            <a:r>
              <a:rPr lang="en-US" sz="1400" b="0" strike="noStrike" spc="-1" dirty="0">
                <a:latin typeface="Calibri"/>
              </a:rPr>
              <a:t> </a:t>
            </a:r>
            <a:r>
              <a:rPr lang="en-US" sz="1400" b="0" strike="noStrike" spc="-1" dirty="0" err="1">
                <a:latin typeface="Calibri"/>
              </a:rPr>
              <a:t>statisticamente</a:t>
            </a:r>
            <a:r>
              <a:rPr lang="en-US" sz="1400" b="0" strike="noStrike" spc="-1" dirty="0">
                <a:latin typeface="Calibri"/>
              </a:rPr>
              <a:t> </a:t>
            </a:r>
            <a:r>
              <a:rPr lang="en-US" sz="1400" b="0" strike="noStrike" spc="-1" dirty="0" err="1">
                <a:latin typeface="Calibri"/>
              </a:rPr>
              <a:t>aumentano</a:t>
            </a:r>
            <a:r>
              <a:rPr lang="en-US" sz="1400" b="0" strike="noStrike" spc="-1" dirty="0">
                <a:latin typeface="Calibri"/>
              </a:rPr>
              <a:t>.</a:t>
            </a:r>
            <a:endParaRPr lang="en-US" sz="1400" b="0" i="1" strike="noStrike" spc="-1" dirty="0">
              <a:latin typeface="Calibri"/>
            </a:endParaRPr>
          </a:p>
          <a:p>
            <a:pPr marL="285750" indent="-285750">
              <a:spcBef>
                <a:spcPts val="477"/>
              </a:spcBef>
              <a:buFont typeface="Arial" panose="020B0604020202020204" pitchFamily="34" charset="0"/>
              <a:buChar char="•"/>
              <a:tabLst>
                <a:tab pos="0" algn="l"/>
                <a:tab pos="474934" algn="l"/>
                <a:tab pos="949868" algn="l"/>
                <a:tab pos="1424802" algn="l"/>
                <a:tab pos="1899736" algn="l"/>
                <a:tab pos="2374669" algn="l"/>
                <a:tab pos="2849603"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Lst>
            </a:pPr>
            <a:r>
              <a:rPr lang="en-US" sz="1400" b="0" i="1" strike="noStrike" spc="-1" dirty="0">
                <a:latin typeface="Calibri"/>
              </a:rPr>
              <a:t>412-Precondition Failed</a:t>
            </a:r>
            <a:endParaRPr lang="it-IT" sz="1300" spc="-1" dirty="0">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Rectangle 3"/>
          <p:cNvSpPr/>
          <p:nvPr/>
        </p:nvSpPr>
        <p:spPr>
          <a:xfrm>
            <a:off x="4289281" y="0"/>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t">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r>
              <a:rPr lang="en-US" sz="1400" spc="-1">
                <a:solidFill>
                  <a:srgbClr val="000000"/>
                </a:solidFill>
                <a:latin typeface="Times New Roman"/>
                <a:ea typeface="Microsoft YaHei"/>
              </a:rPr>
              <a:t>06/01/18</a:t>
            </a:r>
            <a:endParaRPr lang="it-IT" sz="1400" spc="-1">
              <a:solidFill>
                <a:srgbClr val="FFFFFF"/>
              </a:solidFill>
              <a:latin typeface="Calibri"/>
            </a:endParaRPr>
          </a:p>
        </p:txBody>
      </p:sp>
      <p:sp>
        <p:nvSpPr>
          <p:cNvPr id="1727" name="Rectangle 7"/>
          <p:cNvSpPr/>
          <p:nvPr/>
        </p:nvSpPr>
        <p:spPr>
          <a:xfrm>
            <a:off x="4289281" y="10207891"/>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b">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fld id="{6AF89961-BF8C-4BC5-B4D7-6B3169900115}" type="slidenum">
              <a:rPr lang="en-US" sz="1400" spc="-1">
                <a:solidFill>
                  <a:srgbClr val="000000"/>
                </a:solidFill>
                <a:latin typeface="Times New Roman"/>
                <a:ea typeface="Microsoft YaHei"/>
              </a:rPr>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t>15</a:t>
            </a:fld>
            <a:endParaRPr lang="it-IT" sz="1400" spc="-1">
              <a:solidFill>
                <a:srgbClr val="FFFFFF"/>
              </a:solidFill>
              <a:latin typeface="Calibri"/>
            </a:endParaRPr>
          </a:p>
        </p:txBody>
      </p:sp>
      <p:sp>
        <p:nvSpPr>
          <p:cNvPr id="1728" name="PlaceHolder 1"/>
          <p:cNvSpPr>
            <a:spLocks noGrp="1" noRot="1" noChangeAspect="1"/>
          </p:cNvSpPr>
          <p:nvPr>
            <p:ph type="sldImg"/>
          </p:nvPr>
        </p:nvSpPr>
        <p:spPr>
          <a:xfrm>
            <a:off x="561975" y="1343025"/>
            <a:ext cx="6450013" cy="3627438"/>
          </a:xfrm>
          <a:prstGeom prst="rect">
            <a:avLst/>
          </a:prstGeom>
          <a:ln w="0">
            <a:noFill/>
          </a:ln>
        </p:spPr>
      </p:sp>
      <p:sp>
        <p:nvSpPr>
          <p:cNvPr id="1729" name="PlaceHolder 2"/>
          <p:cNvSpPr>
            <a:spLocks noGrp="1"/>
          </p:cNvSpPr>
          <p:nvPr>
            <p:ph type="body"/>
          </p:nvPr>
        </p:nvSpPr>
        <p:spPr>
          <a:xfrm>
            <a:off x="756864" y="5172175"/>
            <a:ext cx="6058752" cy="4230576"/>
          </a:xfrm>
          <a:prstGeom prst="rect">
            <a:avLst/>
          </a:prstGeom>
          <a:noFill/>
          <a:ln w="0">
            <a:noFill/>
          </a:ln>
        </p:spPr>
        <p:txBody>
          <a:bodyPr lIns="0" tIns="0" rIns="0" bIns="0" anchor="ctr">
            <a:noAutofit/>
          </a:bodyPr>
          <a:lstStyle/>
          <a:p>
            <a:pPr marL="181240" indent="-181240">
              <a:buFont typeface="Arial" panose="020B0604020202020204" pitchFamily="34" charset="0"/>
              <a:buChar char="•"/>
            </a:pPr>
            <a:r>
              <a:rPr lang="it-IT" dirty="0"/>
              <a:t>Scusate: in refresh per i pochissimi che </a:t>
            </a:r>
            <a:r>
              <a:rPr lang="it-IT" dirty="0" err="1"/>
              <a:t>nn</a:t>
            </a:r>
            <a:r>
              <a:rPr lang="it-IT" dirty="0"/>
              <a:t> sanno come viene rilevato un </a:t>
            </a:r>
            <a:r>
              <a:rPr lang="it-IT" dirty="0" err="1"/>
              <a:t>clash</a:t>
            </a:r>
            <a:r>
              <a:rPr lang="it-IT" dirty="0"/>
              <a:t> con concorrenza ottimistica ecco qui due note</a:t>
            </a:r>
          </a:p>
          <a:p>
            <a:pPr marL="181240" indent="-181240">
              <a:buFont typeface="Arial" panose="020B0604020202020204" pitchFamily="34" charset="0"/>
              <a:buChar char="•"/>
            </a:pPr>
            <a:r>
              <a:rPr lang="it-IT" dirty="0"/>
              <a:t>La gestione della concorrenza non  mai stata così facile !!!!</a:t>
            </a:r>
          </a:p>
          <a:p>
            <a:pPr marL="181240" indent="-181240">
              <a:buFont typeface="Arial" panose="020B0604020202020204" pitchFamily="34" charset="0"/>
              <a:buChar char="•"/>
            </a:pPr>
            <a:r>
              <a:rPr lang="it-IT" dirty="0"/>
              <a:t>Version=ha un valore opaco che viene valorizzato e modificato solo da </a:t>
            </a:r>
            <a:r>
              <a:rPr lang="it-IT" dirty="0" err="1"/>
              <a:t>SqlServer</a:t>
            </a:r>
            <a:endParaRPr lang="it-IT" dirty="0"/>
          </a:p>
          <a:p>
            <a:pPr marL="181240" indent="-181240">
              <a:buFont typeface="Arial" panose="020B0604020202020204" pitchFamily="34" charset="0"/>
              <a:buChar char="•"/>
            </a:pPr>
            <a:r>
              <a:rPr lang="it-IT" dirty="0"/>
              <a:t>Con </a:t>
            </a:r>
            <a:r>
              <a:rPr lang="it-IT" dirty="0" err="1"/>
              <a:t>Etag</a:t>
            </a:r>
            <a:r>
              <a:rPr lang="it-IT" dirty="0"/>
              <a:t> in </a:t>
            </a:r>
            <a:r>
              <a:rPr lang="it-IT" dirty="0" err="1"/>
              <a:t>db</a:t>
            </a:r>
            <a:r>
              <a:rPr lang="it-IT" dirty="0"/>
              <a:t> </a:t>
            </a:r>
            <a:r>
              <a:rPr lang="it-IT" dirty="0" err="1"/>
              <a:t>NoSql</a:t>
            </a:r>
            <a:r>
              <a:rPr lang="it-IT" dirty="0"/>
              <a:t> il funzionamento è assolutamente analogo</a:t>
            </a:r>
          </a:p>
          <a:p>
            <a:pPr marL="181240" indent="-181240">
              <a:buFont typeface="Arial" panose="020B0604020202020204" pitchFamily="34" charset="0"/>
              <a:buChar char="•"/>
            </a:pPr>
            <a:r>
              <a:rPr lang="it-IT" dirty="0"/>
              <a:t>Sulla soluzione </a:t>
            </a:r>
            <a:r>
              <a:rPr lang="it-IT" dirty="0" err="1"/>
              <a:t>selfmade</a:t>
            </a:r>
            <a:r>
              <a:rPr lang="it-IT" dirty="0"/>
              <a:t> abbiamo detto che vince sempre il server e stop – quindi eventuali modifiche fatte sul client vengono sovrascritte e vanificate</a:t>
            </a:r>
          </a:p>
          <a:p>
            <a:pPr marL="181240" indent="-181240">
              <a:buFont typeface="Arial" panose="020B0604020202020204" pitchFamily="34" charset="0"/>
              <a:buChar char="•"/>
            </a:pPr>
            <a:r>
              <a:rPr lang="it-IT" dirty="0"/>
              <a:t>Qui invece l’SDK ci fornisce degli strumenti più raffinati</a:t>
            </a:r>
          </a:p>
          <a:p>
            <a:pPr marL="181240" indent="-181240">
              <a:buFont typeface="Arial" panose="020B0604020202020204" pitchFamily="34" charset="0"/>
              <a:buChar char="•"/>
            </a:pPr>
            <a:endParaRPr lang="it-IT"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it-IT" dirty="0"/>
              <a:t>https://learn.microsoft.com/en-us/azure/developer/mobile-apps/azure-mobile-apps/howto/client/dotnet#conflict-resolution-and-optimistic-concurrency</a:t>
            </a:r>
          </a:p>
          <a:p>
            <a:pPr marL="0" indent="0">
              <a:buFont typeface="Arial" panose="020B0604020202020204" pitchFamily="34" charset="0"/>
              <a:buNone/>
            </a:pPr>
            <a:endParaRPr lang="it-IT" dirty="0"/>
          </a:p>
          <a:p>
            <a:pPr marL="181240" indent="-181240">
              <a:buFont typeface="Arial" panose="020B0604020202020204" pitchFamily="34" charset="0"/>
              <a:buChar char="•"/>
            </a:pPr>
            <a:endParaRPr lang="it-IT" dirty="0"/>
          </a:p>
          <a:p>
            <a:pPr>
              <a:spcBef>
                <a:spcPts val="477"/>
              </a:spcBef>
              <a:tabLst>
                <a:tab pos="0" algn="l"/>
                <a:tab pos="474934" algn="l"/>
                <a:tab pos="949868" algn="l"/>
                <a:tab pos="1424802" algn="l"/>
                <a:tab pos="1899736" algn="l"/>
                <a:tab pos="2374669" algn="l"/>
                <a:tab pos="2849603"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Lst>
            </a:pPr>
            <a:endParaRPr lang="it-IT" sz="1300" spc="-1" dirty="0">
              <a:solidFill>
                <a:srgbClr val="000000"/>
              </a:solidFill>
              <a:latin typeface="Times New Roman"/>
            </a:endParaRPr>
          </a:p>
        </p:txBody>
      </p:sp>
      <p:sp>
        <p:nvSpPr>
          <p:cNvPr id="1730" name="Text Box 3"/>
          <p:cNvSpPr/>
          <p:nvPr/>
        </p:nvSpPr>
        <p:spPr>
          <a:xfrm>
            <a:off x="4289279" y="10207891"/>
            <a:ext cx="3281664" cy="538272"/>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b">
            <a:noAutofit/>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 pos="10923099" algn="l"/>
                <a:tab pos="11398033" algn="l"/>
              </a:tabLst>
            </a:pPr>
            <a:fld id="{F19EA6A4-EBCB-4FE4-AC6F-AC6810FDBBB5}" type="slidenum">
              <a:rPr lang="en-US" sz="1300" spc="-1">
                <a:solidFill>
                  <a:srgbClr val="000000"/>
                </a:solidFill>
                <a:latin typeface="Calibri"/>
                <a:ea typeface="Microsoft YaHei"/>
              </a:rPr>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 pos="10923099" algn="l"/>
                  <a:tab pos="11398033" algn="l"/>
                </a:tabLst>
              </a:pPr>
              <a:t>15</a:t>
            </a:fld>
            <a:endParaRPr lang="it-IT" sz="1300" spc="-1">
              <a:solidFill>
                <a:srgbClr val="FFFFFF"/>
              </a:solidFill>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Rectangle 3"/>
          <p:cNvSpPr/>
          <p:nvPr/>
        </p:nvSpPr>
        <p:spPr>
          <a:xfrm>
            <a:off x="4289281" y="0"/>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t">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r>
              <a:rPr lang="en-US" sz="1400" spc="-1">
                <a:solidFill>
                  <a:srgbClr val="000000"/>
                </a:solidFill>
                <a:latin typeface="Times New Roman"/>
                <a:ea typeface="Microsoft YaHei"/>
              </a:rPr>
              <a:t>06/01/18</a:t>
            </a:r>
            <a:endParaRPr lang="it-IT" sz="1400" spc="-1">
              <a:solidFill>
                <a:srgbClr val="FFFFFF"/>
              </a:solidFill>
              <a:latin typeface="Calibri"/>
            </a:endParaRPr>
          </a:p>
        </p:txBody>
      </p:sp>
      <p:sp>
        <p:nvSpPr>
          <p:cNvPr id="1756" name="Rectangle 7"/>
          <p:cNvSpPr/>
          <p:nvPr/>
        </p:nvSpPr>
        <p:spPr>
          <a:xfrm>
            <a:off x="4289281" y="10207891"/>
            <a:ext cx="3279743" cy="536760"/>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b">
            <a:noAutofit/>
          </a:bodyPr>
          <a:lstStyle/>
          <a:p>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fld id="{043A2ED1-D7ED-4D29-B5E4-163BA4E9E1CE}" type="slidenum">
              <a:rPr lang="en-US" sz="1400" spc="-1">
                <a:solidFill>
                  <a:srgbClr val="000000"/>
                </a:solidFill>
                <a:latin typeface="Times New Roman"/>
                <a:ea typeface="Microsoft YaHei"/>
              </a:rPr>
              <a:pPr algn="r">
                <a:tabLst>
                  <a:tab pos="0" algn="l"/>
                  <a:tab pos="513370" algn="l"/>
                  <a:tab pos="1028643" algn="l"/>
                  <a:tab pos="1542393" algn="l"/>
                  <a:tab pos="2057286" algn="l"/>
                  <a:tab pos="2572559" algn="l"/>
                  <a:tab pos="3085929"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 pos="9973231" algn="l"/>
                  <a:tab pos="10448165" algn="l"/>
                  <a:tab pos="10923099" algn="l"/>
                  <a:tab pos="11398033" algn="l"/>
                </a:tabLst>
              </a:pPr>
              <a:t>16</a:t>
            </a:fld>
            <a:endParaRPr lang="it-IT" sz="1400" spc="-1">
              <a:solidFill>
                <a:srgbClr val="FFFFFF"/>
              </a:solidFill>
              <a:latin typeface="Calibri"/>
            </a:endParaRPr>
          </a:p>
        </p:txBody>
      </p:sp>
      <p:sp>
        <p:nvSpPr>
          <p:cNvPr id="1757" name="PlaceHolder 1"/>
          <p:cNvSpPr>
            <a:spLocks noGrp="1" noRot="1" noChangeAspect="1"/>
          </p:cNvSpPr>
          <p:nvPr>
            <p:ph type="sldImg"/>
          </p:nvPr>
        </p:nvSpPr>
        <p:spPr>
          <a:xfrm>
            <a:off x="561975" y="1343025"/>
            <a:ext cx="6450013" cy="3627438"/>
          </a:xfrm>
          <a:prstGeom prst="rect">
            <a:avLst/>
          </a:prstGeom>
          <a:ln w="0">
            <a:noFill/>
          </a:ln>
        </p:spPr>
      </p:sp>
      <p:sp>
        <p:nvSpPr>
          <p:cNvPr id="1758" name="PlaceHolder 2"/>
          <p:cNvSpPr>
            <a:spLocks noGrp="1"/>
          </p:cNvSpPr>
          <p:nvPr>
            <p:ph type="body"/>
          </p:nvPr>
        </p:nvSpPr>
        <p:spPr>
          <a:xfrm>
            <a:off x="756864" y="5172175"/>
            <a:ext cx="6058752" cy="4230576"/>
          </a:xfrm>
          <a:prstGeom prst="rect">
            <a:avLst/>
          </a:prstGeom>
          <a:noFill/>
          <a:ln w="0">
            <a:noFill/>
          </a:ln>
        </p:spPr>
        <p:txBody>
          <a:bodyPr lIns="0" tIns="0" rIns="0" bIns="0" anchor="ctr">
            <a:noAutofit/>
          </a:bodyPr>
          <a:lstStyle/>
          <a:p>
            <a:pPr marL="285750" indent="-285750">
              <a:spcBef>
                <a:spcPts val="477"/>
              </a:spcBef>
              <a:buFont typeface="Arial" panose="020B0604020202020204" pitchFamily="34" charset="0"/>
              <a:buChar char="•"/>
              <a:tabLst>
                <a:tab pos="0" algn="l"/>
                <a:tab pos="474934" algn="l"/>
                <a:tab pos="949868" algn="l"/>
                <a:tab pos="1424802" algn="l"/>
                <a:tab pos="1899736" algn="l"/>
                <a:tab pos="2374669" algn="l"/>
                <a:tab pos="2849603"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Lst>
            </a:pPr>
            <a:r>
              <a:rPr lang="it-IT" sz="1300" spc="-1" dirty="0" err="1">
                <a:solidFill>
                  <a:srgbClr val="000000"/>
                </a:solidFill>
                <a:latin typeface="Times New Roman"/>
              </a:rPr>
              <a:t>UpdateOperationAsync</a:t>
            </a:r>
            <a:r>
              <a:rPr lang="it-IT" sz="1300" spc="-1" dirty="0">
                <a:solidFill>
                  <a:srgbClr val="000000"/>
                </a:solidFill>
                <a:latin typeface="Times New Roman"/>
              </a:rPr>
              <a:t> – In pratica si presentano i dati all’utilizzatore e lascia scegliere a lui cosa tenere e cosa buttare e quindi si </a:t>
            </a:r>
            <a:r>
              <a:rPr lang="it-IT" sz="1300" spc="-1" dirty="0" err="1">
                <a:solidFill>
                  <a:srgbClr val="000000"/>
                </a:solidFill>
                <a:latin typeface="Times New Roman"/>
              </a:rPr>
              <a:t>rifa</a:t>
            </a:r>
            <a:r>
              <a:rPr lang="it-IT" sz="1300" spc="-1" dirty="0">
                <a:solidFill>
                  <a:srgbClr val="000000"/>
                </a:solidFill>
                <a:latin typeface="Times New Roman"/>
              </a:rPr>
              <a:t> l’aggiornamento del client e del server</a:t>
            </a:r>
          </a:p>
          <a:p>
            <a:pPr marL="285750" indent="-285750">
              <a:spcBef>
                <a:spcPts val="477"/>
              </a:spcBef>
              <a:buFont typeface="Arial" panose="020B0604020202020204" pitchFamily="34" charset="0"/>
              <a:buChar char="•"/>
              <a:tabLst>
                <a:tab pos="0" algn="l"/>
                <a:tab pos="474934" algn="l"/>
                <a:tab pos="949868" algn="l"/>
                <a:tab pos="1424802" algn="l"/>
                <a:tab pos="1899736" algn="l"/>
                <a:tab pos="2374669" algn="l"/>
                <a:tab pos="2849603" algn="l"/>
                <a:tab pos="3324537" algn="l"/>
                <a:tab pos="3799471" algn="l"/>
                <a:tab pos="4274405" algn="l"/>
                <a:tab pos="4749339" algn="l"/>
                <a:tab pos="5223892" algn="l"/>
                <a:tab pos="5698826" algn="l"/>
                <a:tab pos="6173760" algn="l"/>
                <a:tab pos="6648694" algn="l"/>
                <a:tab pos="7123628" algn="l"/>
                <a:tab pos="7598562" algn="l"/>
                <a:tab pos="8073496" algn="l"/>
                <a:tab pos="8548429" algn="l"/>
                <a:tab pos="9023363" algn="l"/>
                <a:tab pos="9498297" algn="l"/>
              </a:tabLst>
            </a:pPr>
            <a:r>
              <a:rPr lang="it-IT" sz="1300" spc="-1" dirty="0">
                <a:solidFill>
                  <a:srgbClr val="000000"/>
                </a:solidFill>
                <a:latin typeface="Times New Roman"/>
              </a:rPr>
              <a:t>Insomma è difficile far comprendere in così poco tempo la funzione di ogni singola istruzione, ma sono certo che se fate due prove comprenderete bene le varie opzioni e l’estrema potenza</a:t>
            </a:r>
          </a:p>
        </p:txBody>
      </p:sp>
      <p:sp>
        <p:nvSpPr>
          <p:cNvPr id="1759" name="Text Box 3"/>
          <p:cNvSpPr/>
          <p:nvPr/>
        </p:nvSpPr>
        <p:spPr>
          <a:xfrm>
            <a:off x="4289279" y="10207891"/>
            <a:ext cx="3281664" cy="538272"/>
          </a:xfrm>
          <a:prstGeom prst="rect">
            <a:avLst/>
          </a:prstGeom>
          <a:noFill/>
          <a:ln w="0">
            <a:noFill/>
          </a:ln>
        </p:spPr>
        <p:style>
          <a:lnRef idx="0">
            <a:scrgbClr r="0" g="0" b="0"/>
          </a:lnRef>
          <a:fillRef idx="0">
            <a:scrgbClr r="0" g="0" b="0"/>
          </a:fillRef>
          <a:effectRef idx="0">
            <a:scrgbClr r="0" g="0" b="0"/>
          </a:effectRef>
          <a:fontRef idx="minor"/>
        </p:style>
        <p:txBody>
          <a:bodyPr lIns="103131" tIns="53658" rIns="103131" bIns="53658" anchor="b">
            <a:noAutofit/>
          </a:bodyPr>
          <a:lstStyle/>
          <a:p>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 pos="10923099" algn="l"/>
                <a:tab pos="11398033" algn="l"/>
              </a:tabLst>
            </a:pPr>
            <a:fld id="{F81BC7FA-DB34-405E-8AD5-F746B376162B}" type="slidenum">
              <a:rPr lang="en-US" sz="1300" spc="-1">
                <a:solidFill>
                  <a:srgbClr val="000000"/>
                </a:solidFill>
                <a:latin typeface="Calibri"/>
                <a:ea typeface="Microsoft YaHei"/>
              </a:rPr>
              <a:pPr algn="r">
                <a:tabLst>
                  <a:tab pos="0" algn="l"/>
                  <a:tab pos="966612" algn="l"/>
                  <a:tab pos="1933224" algn="l"/>
                  <a:tab pos="2899837" algn="l"/>
                  <a:tab pos="3866449" algn="l"/>
                  <a:tab pos="4833061" algn="l"/>
                  <a:tab pos="5799673" algn="l"/>
                  <a:tab pos="6766286" algn="l"/>
                  <a:tab pos="7732898" algn="l"/>
                  <a:tab pos="8699510" algn="l"/>
                  <a:tab pos="9666122" algn="l"/>
                  <a:tab pos="10632735" algn="l"/>
                  <a:tab pos="10923099" algn="l"/>
                  <a:tab pos="11398033" algn="l"/>
                </a:tabLst>
              </a:pPr>
              <a:t>16</a:t>
            </a:fld>
            <a:endParaRPr lang="it-IT" sz="1300" spc="-1">
              <a:solidFill>
                <a:srgbClr val="FFFFFF"/>
              </a:solidFill>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7988" cy="30861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2118244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045E74FF-B95A-3049-B6BA-741949CDE00C}" type="slidenum">
              <a:rPr lang="en-US" smtClean="0"/>
              <a:t>18</a:t>
            </a:fld>
            <a:endParaRPr lang="en-US"/>
          </a:p>
        </p:txBody>
      </p:sp>
    </p:spTree>
    <p:extLst>
      <p:ext uri="{BB962C8B-B14F-4D97-AF65-F5344CB8AC3E}">
        <p14:creationId xmlns:p14="http://schemas.microsoft.com/office/powerpoint/2010/main" val="150567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777875" y="1200150"/>
            <a:ext cx="5759450" cy="3240088"/>
          </a:xfrm>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Qui a </a:t>
            </a:r>
            <a:r>
              <a:rPr lang="it-IT" dirty="0" err="1"/>
              <a:t>genova</a:t>
            </a:r>
            <a:r>
              <a:rPr lang="it-IT" dirty="0"/>
              <a:t> siamo sensibili a chi sponsorizza</a:t>
            </a:r>
          </a:p>
        </p:txBody>
      </p:sp>
      <p:sp>
        <p:nvSpPr>
          <p:cNvPr id="4" name="Segnaposto numero diapositiva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2517982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7644-A49F-CAD5-D4F8-E9FE341C6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5DC0A-4D27-FC36-14C2-C73EC67CAA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3FE79-76B9-C160-D386-1896658FCD6F}"/>
              </a:ext>
            </a:extLst>
          </p:cNvPr>
          <p:cNvSpPr>
            <a:spLocks noGrp="1"/>
          </p:cNvSpPr>
          <p:nvPr>
            <p:ph type="body" idx="1"/>
          </p:nvPr>
        </p:nvSpPr>
        <p:spPr/>
        <p:txBody>
          <a:bodyPr/>
          <a:lstStyle/>
          <a:p>
            <a:pPr marL="181240" marR="0" lvl="0" indent="-18124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900" dirty="0"/>
              <a:t>La domanda che ci si può porre è: la </a:t>
            </a:r>
            <a:r>
              <a:rPr lang="it-IT" sz="1900" dirty="0" err="1"/>
              <a:t>vità</a:t>
            </a:r>
            <a:r>
              <a:rPr lang="it-IT" sz="1900" dirty="0"/>
              <a:t> di chi si occupa di mobile MAUI è già tanto difficile perché mettersi questo ulteriore grattacapo di realizzare la ns app offline by design ?</a:t>
            </a:r>
          </a:p>
          <a:p>
            <a:pPr marL="181240" indent="-181240" defTabSz="966612">
              <a:buFont typeface="Arial" panose="020B0604020202020204" pitchFamily="34" charset="0"/>
              <a:buChar char="•"/>
              <a:defRPr/>
            </a:pPr>
            <a:r>
              <a:rPr lang="it-IT" sz="1900" dirty="0"/>
              <a:t>Quindi dicevamo: grossi mole di dati. Ovviamente la logica suggerisce che la mobile app in presenza di grosse mole di dati dovrebbe funzionare on line, prendendo di volta in volta solo i dati che deve visualizzare.</a:t>
            </a:r>
          </a:p>
          <a:p>
            <a:pPr marL="181240" indent="-181240" defTabSz="966612">
              <a:buFont typeface="Arial" panose="020B0604020202020204" pitchFamily="34" charset="0"/>
              <a:buChar char="•"/>
              <a:defRPr/>
            </a:pPr>
            <a:r>
              <a:rPr lang="it-IT" sz="1900" dirty="0"/>
              <a:t>Purtroppo nella pratica questo non si può fare, e occorre spesso progettare la ns mobile app in modo tale da lavorare in offline</a:t>
            </a:r>
          </a:p>
          <a:p>
            <a:pPr marL="181240" indent="-181240" defTabSz="966612">
              <a:buFont typeface="Arial" panose="020B0604020202020204" pitchFamily="34" charset="0"/>
              <a:buChar char="•"/>
              <a:defRPr/>
            </a:pPr>
            <a:r>
              <a:rPr lang="it-IT" sz="1900" dirty="0"/>
              <a:t>Quindi spesso ci si riduce a lavorare con due database: quello che equipaggia il client mobile e l’altro che è nel </a:t>
            </a:r>
            <a:r>
              <a:rPr lang="it-IT" sz="1900" dirty="0" err="1"/>
              <a:t>backend</a:t>
            </a:r>
            <a:endParaRPr lang="it-IT" sz="1900" dirty="0"/>
          </a:p>
          <a:p>
            <a:pPr marL="181240" indent="-181240" defTabSz="966612">
              <a:buFont typeface="Arial" panose="020B0604020202020204" pitchFamily="34" charset="0"/>
              <a:buChar char="•"/>
              <a:defRPr/>
            </a:pPr>
            <a:r>
              <a:rPr lang="it-IT" sz="1900" dirty="0"/>
              <a:t>Con il termine offline-first si indica la necessità di progettare la mobile app in grado di lavorare in modalità completamente disconnessa.</a:t>
            </a:r>
          </a:p>
          <a:p>
            <a:pPr marL="181240" indent="-181240" defTabSz="966612">
              <a:buFont typeface="Arial" panose="020B0604020202020204" pitchFamily="34" charset="0"/>
              <a:buChar char="•"/>
              <a:defRPr/>
            </a:pPr>
            <a:r>
              <a:rPr lang="it-IT" sz="1900" dirty="0">
                <a:solidFill>
                  <a:schemeClr val="tx2"/>
                </a:solidFill>
                <a:latin typeface="Segoe UI" panose="020B0502040204020203" pitchFamily="34" charset="0"/>
                <a:cs typeface="Segoe UI" panose="020B0502040204020203" pitchFamily="34" charset="0"/>
              </a:rPr>
              <a:t>Purtroppo soprattutto in ambito di </a:t>
            </a:r>
            <a:r>
              <a:rPr lang="it-IT" sz="1900" dirty="0" err="1">
                <a:solidFill>
                  <a:schemeClr val="tx2"/>
                </a:solidFill>
                <a:latin typeface="Segoe UI" panose="020B0502040204020203" pitchFamily="34" charset="0"/>
                <a:cs typeface="Segoe UI" panose="020B0502040204020203" pitchFamily="34" charset="0"/>
              </a:rPr>
              <a:t>sw</a:t>
            </a:r>
            <a:r>
              <a:rPr lang="it-IT" sz="1900" dirty="0">
                <a:solidFill>
                  <a:schemeClr val="tx2"/>
                </a:solidFill>
                <a:latin typeface="Segoe UI" panose="020B0502040204020203" pitchFamily="34" charset="0"/>
                <a:cs typeface="Segoe UI" panose="020B0502040204020203" pitchFamily="34" charset="0"/>
              </a:rPr>
              <a:t> aziendale gestionale questa è una necessità spesso indispensabile da soddisfare. </a:t>
            </a:r>
          </a:p>
          <a:p>
            <a:pPr marL="181240" indent="-181240" defTabSz="966612">
              <a:buFont typeface="Arial" panose="020B0604020202020204" pitchFamily="34" charset="0"/>
              <a:buChar char="•"/>
              <a:defRPr/>
            </a:pPr>
            <a:r>
              <a:rPr lang="it-IT" sz="1900" dirty="0">
                <a:solidFill>
                  <a:schemeClr val="tx2"/>
                </a:solidFill>
                <a:latin typeface="Segoe UI" panose="020B0502040204020203" pitchFamily="34" charset="0"/>
                <a:cs typeface="Segoe UI" panose="020B0502040204020203" pitchFamily="34" charset="0"/>
              </a:rPr>
              <a:t>La cosa più efficace è fare le modifiche localmente e solo in presenza di connettività </a:t>
            </a:r>
            <a:r>
              <a:rPr lang="it-IT" sz="1900" dirty="0" err="1">
                <a:solidFill>
                  <a:schemeClr val="tx2"/>
                </a:solidFill>
                <a:latin typeface="Segoe UI" panose="020B0502040204020203" pitchFamily="34" charset="0"/>
                <a:cs typeface="Segoe UI" panose="020B0502040204020203" pitchFamily="34" charset="0"/>
              </a:rPr>
              <a:t>riportarLe</a:t>
            </a:r>
            <a:r>
              <a:rPr lang="it-IT" sz="1900" dirty="0">
                <a:solidFill>
                  <a:schemeClr val="tx2"/>
                </a:solidFill>
                <a:latin typeface="Segoe UI" panose="020B0502040204020203" pitchFamily="34" charset="0"/>
                <a:cs typeface="Segoe UI" panose="020B0502040204020203" pitchFamily="34" charset="0"/>
              </a:rPr>
              <a:t> poi nel </a:t>
            </a:r>
            <a:r>
              <a:rPr lang="it-IT" sz="1900" dirty="0" err="1">
                <a:solidFill>
                  <a:schemeClr val="tx2"/>
                </a:solidFill>
                <a:latin typeface="Segoe UI" panose="020B0502040204020203" pitchFamily="34" charset="0"/>
                <a:cs typeface="Segoe UI" panose="020B0502040204020203" pitchFamily="34" charset="0"/>
              </a:rPr>
              <a:t>db</a:t>
            </a:r>
            <a:r>
              <a:rPr lang="it-IT" sz="1900" dirty="0">
                <a:solidFill>
                  <a:schemeClr val="tx2"/>
                </a:solidFill>
                <a:latin typeface="Segoe UI" panose="020B0502040204020203" pitchFamily="34" charset="0"/>
                <a:cs typeface="Segoe UI" panose="020B0502040204020203" pitchFamily="34" charset="0"/>
              </a:rPr>
              <a:t> remoto.</a:t>
            </a:r>
          </a:p>
          <a:p>
            <a:pPr marL="181240" indent="-181240" defTabSz="966612">
              <a:buFont typeface="Arial" panose="020B0604020202020204" pitchFamily="34" charset="0"/>
              <a:buChar char="•"/>
              <a:defRPr/>
            </a:pPr>
            <a:r>
              <a:rPr lang="it-IT" sz="1900" dirty="0">
                <a:solidFill>
                  <a:schemeClr val="tx2"/>
                </a:solidFill>
                <a:latin typeface="Segoe UI" panose="020B0502040204020203" pitchFamily="34" charset="0"/>
                <a:cs typeface="Segoe UI" panose="020B0502040204020203" pitchFamily="34" charset="0"/>
              </a:rPr>
              <a:t>E viceversa prendere i dati che servono</a:t>
            </a:r>
            <a:r>
              <a:rPr lang="it-IT" sz="1900">
                <a:solidFill>
                  <a:schemeClr val="tx2"/>
                </a:solidFill>
                <a:latin typeface="Segoe UI" panose="020B0502040204020203" pitchFamily="34" charset="0"/>
                <a:cs typeface="Segoe UI" panose="020B0502040204020203" pitchFamily="34" charset="0"/>
              </a:rPr>
              <a:t>, salvarseli </a:t>
            </a:r>
            <a:r>
              <a:rPr lang="it-IT" sz="1900" dirty="0">
                <a:solidFill>
                  <a:schemeClr val="tx2"/>
                </a:solidFill>
                <a:latin typeface="Segoe UI" panose="020B0502040204020203" pitchFamily="34" charset="0"/>
                <a:cs typeface="Segoe UI" panose="020B0502040204020203" pitchFamily="34" charset="0"/>
              </a:rPr>
              <a:t>localmente, e agire con questi.</a:t>
            </a:r>
          </a:p>
          <a:p>
            <a:pPr marL="181240" indent="-181240" defTabSz="966612">
              <a:buFont typeface="Arial" panose="020B0604020202020204" pitchFamily="34" charset="0"/>
              <a:buChar char="•"/>
              <a:defRPr/>
            </a:pPr>
            <a:r>
              <a:rPr lang="it-IT" sz="1900" dirty="0"/>
              <a:t>I problemi che risolve l’impostare una mobile app come offline-first sono tanti, ma in definitiva si può riassumere in uno: resilienza.</a:t>
            </a:r>
          </a:p>
          <a:p>
            <a:pPr marL="181240" indent="-181240" defTabSz="966612">
              <a:buFont typeface="Arial" panose="020B0604020202020204" pitchFamily="34" charset="0"/>
              <a:buChar char="•"/>
              <a:defRPr/>
            </a:pPr>
            <a:r>
              <a:rPr lang="it-IT" sz="1900" dirty="0"/>
              <a:t>Nel corso degli anni, in </a:t>
            </a:r>
            <a:r>
              <a:rPr lang="it-IT" sz="1900" dirty="0" err="1"/>
              <a:t>Xamarin</a:t>
            </a:r>
            <a:r>
              <a:rPr lang="it-IT" sz="1900" dirty="0"/>
              <a:t> prima e in MAUI ora, nella mia azienda abbiamo sperimentato e utilizzato diverse soluzioni notevoli che sono l’oggetto di questo workshop</a:t>
            </a:r>
          </a:p>
          <a:p>
            <a:pPr marL="181240" indent="-181240" defTabSz="966612">
              <a:buFont typeface="Arial" panose="020B0604020202020204" pitchFamily="34" charset="0"/>
              <a:buChar char="•"/>
              <a:defRPr/>
            </a:pPr>
            <a:r>
              <a:rPr lang="it-IT" sz="1900" dirty="0"/>
              <a:t>Si tratta di soluzioni che abbiamo lungamente provato e di cui Vi esporrò secondo me pregi e difetti</a:t>
            </a:r>
          </a:p>
          <a:p>
            <a:pPr marL="181240" indent="-181240" defTabSz="966612">
              <a:buFont typeface="Arial" panose="020B0604020202020204" pitchFamily="34" charset="0"/>
              <a:buChar char="•"/>
              <a:defRPr/>
            </a:pPr>
            <a:r>
              <a:rPr lang="it-IT" sz="1900" dirty="0"/>
              <a:t>Per ogni esempio troverete un pezzo di codice sui miei social e su </a:t>
            </a:r>
            <a:r>
              <a:rPr lang="it-IT" sz="1900" dirty="0" err="1"/>
              <a:t>github</a:t>
            </a:r>
            <a:r>
              <a:rPr lang="it-IT" sz="1900" dirty="0"/>
              <a:t> che dettagliano meglio quanto Vi sto dicendo</a:t>
            </a:r>
          </a:p>
          <a:p>
            <a:pPr marL="181240" indent="-181240" defTabSz="966612">
              <a:buFont typeface="Arial" panose="020B0604020202020204" pitchFamily="34" charset="0"/>
              <a:buChar char="•"/>
              <a:defRPr/>
            </a:pPr>
            <a:r>
              <a:rPr lang="it-IT" sz="1900" dirty="0"/>
              <a:t>Nota importante: sono certo che esistono anche altre soluzioni rispetto a quelle che sto presentando, ma queste sono quelle che abbiamo testato estensivamente e messe in produzione e sulle quali mi sento di dire qualcosa.</a:t>
            </a:r>
          </a:p>
        </p:txBody>
      </p:sp>
      <p:sp>
        <p:nvSpPr>
          <p:cNvPr id="4" name="Slide Number Placeholder 3">
            <a:extLst>
              <a:ext uri="{FF2B5EF4-FFF2-40B4-BE49-F238E27FC236}">
                <a16:creationId xmlns:a16="http://schemas.microsoft.com/office/drawing/2014/main" id="{52CFFBE0-C3D8-A083-CA06-5239BC37A14F}"/>
              </a:ext>
            </a:extLst>
          </p:cNvPr>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147732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7644-A49F-CAD5-D4F8-E9FE341C6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5DC0A-4D27-FC36-14C2-C73EC67CAA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3FE79-76B9-C160-D386-1896658FCD6F}"/>
              </a:ext>
            </a:extLst>
          </p:cNvPr>
          <p:cNvSpPr>
            <a:spLocks noGrp="1"/>
          </p:cNvSpPr>
          <p:nvPr>
            <p:ph type="body" idx="1"/>
          </p:nvPr>
        </p:nvSpPr>
        <p:spPr/>
        <p:txBody>
          <a:bodyPr/>
          <a:lstStyle/>
          <a:p>
            <a:pPr marL="181240" indent="-181240" defTabSz="966612">
              <a:buFont typeface="Arial" panose="020B0604020202020204" pitchFamily="34" charset="0"/>
              <a:buChar char="•"/>
              <a:defRPr/>
            </a:pPr>
            <a:r>
              <a:rPr lang="it-IT" dirty="0"/>
              <a:t>I challenge da tenere presente per progettare </a:t>
            </a:r>
            <a:r>
              <a:rPr lang="it-IT" dirty="0" err="1"/>
              <a:t>un’applicativo</a:t>
            </a:r>
            <a:r>
              <a:rPr lang="it-IT" dirty="0"/>
              <a:t> che funziona offline riguarda principalmente la necessità di tenere in sincronia una versione dei dati lato </a:t>
            </a:r>
            <a:r>
              <a:rPr lang="it-IT" dirty="0" err="1"/>
              <a:t>backend</a:t>
            </a:r>
            <a:r>
              <a:rPr lang="it-IT" dirty="0"/>
              <a:t>, e un’altra versione lato mobile</a:t>
            </a:r>
          </a:p>
          <a:p>
            <a:pPr marL="181240" indent="-181240" defTabSz="966612">
              <a:buFont typeface="Arial" panose="020B0604020202020204" pitchFamily="34" charset="0"/>
              <a:buChar char="•"/>
              <a:defRPr/>
            </a:pPr>
            <a:r>
              <a:rPr lang="it-IT" dirty="0"/>
              <a:t>Quindi due database normalmente disconnessi</a:t>
            </a:r>
          </a:p>
          <a:p>
            <a:pPr marL="181240" indent="-181240" defTabSz="966612">
              <a:buFont typeface="Arial" panose="020B0604020202020204" pitchFamily="34" charset="0"/>
              <a:buChar char="•"/>
              <a:defRPr/>
            </a:pPr>
            <a:r>
              <a:rPr lang="it-IT" dirty="0"/>
              <a:t>Partizionamento orizzontale: vedi </a:t>
            </a:r>
            <a:r>
              <a:rPr lang="it-IT" dirty="0" err="1"/>
              <a:t>multitennant</a:t>
            </a:r>
            <a:endParaRPr lang="it-IT" dirty="0"/>
          </a:p>
          <a:p>
            <a:pPr marL="181240" indent="-181240" defTabSz="966612">
              <a:buFont typeface="Arial" panose="020B0604020202020204" pitchFamily="34" charset="0"/>
              <a:buChar char="•"/>
              <a:defRPr/>
            </a:pPr>
            <a:endParaRPr lang="it-IT" dirty="0"/>
          </a:p>
        </p:txBody>
      </p:sp>
      <p:sp>
        <p:nvSpPr>
          <p:cNvPr id="4" name="Slide Number Placeholder 3">
            <a:extLst>
              <a:ext uri="{FF2B5EF4-FFF2-40B4-BE49-F238E27FC236}">
                <a16:creationId xmlns:a16="http://schemas.microsoft.com/office/drawing/2014/main" id="{52CFFBE0-C3D8-A083-CA06-5239BC37A14F}"/>
              </a:ext>
            </a:extLst>
          </p:cNvPr>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3102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it-IT" dirty="0"/>
              <a:t>Noi abbiamo identificato che tutte le soluzioni efficaci che abbiamo identificato ricadono in queste tipologie</a:t>
            </a:r>
          </a:p>
          <a:p>
            <a:pPr marL="181240" indent="-181240">
              <a:buFont typeface="Arial" panose="020B0604020202020204" pitchFamily="34" charset="0"/>
              <a:buChar char="•"/>
            </a:pPr>
            <a:r>
              <a:rPr lang="it-IT" dirty="0"/>
              <a:t>Il magnifico trio</a:t>
            </a:r>
          </a:p>
          <a:p>
            <a:pPr marL="181240" indent="-181240">
              <a:buFont typeface="Arial" panose="020B0604020202020204" pitchFamily="34" charset="0"/>
              <a:buChar char="•"/>
            </a:pPr>
            <a:r>
              <a:rPr lang="it-IT" dirty="0"/>
              <a:t>Incrementale: in definitiva il </a:t>
            </a:r>
            <a:r>
              <a:rPr lang="it-IT" dirty="0" err="1"/>
              <a:t>backend</a:t>
            </a:r>
            <a:r>
              <a:rPr lang="it-IT" dirty="0"/>
              <a:t> sa quali modifiche/cambi stato sono state eseguite sul </a:t>
            </a:r>
            <a:r>
              <a:rPr lang="it-IT" dirty="0" err="1"/>
              <a:t>db</a:t>
            </a:r>
            <a:r>
              <a:rPr lang="it-IT" dirty="0"/>
              <a:t> principale e quindi trasmette al client solo le modifiche avvenute.</a:t>
            </a:r>
          </a:p>
          <a:p>
            <a:pPr marL="181240" indent="-181240">
              <a:buFont typeface="Arial" panose="020B0604020202020204" pitchFamily="34" charset="0"/>
              <a:buChar char="•"/>
            </a:pPr>
            <a:r>
              <a:rPr lang="it-IT" dirty="0"/>
              <a:t>Non si possono sempre inviare tutti i dati al client per via della dimensione dei dati in gioco</a:t>
            </a:r>
          </a:p>
          <a:p>
            <a:pPr marL="181240" indent="-181240">
              <a:buFont typeface="Arial" panose="020B0604020202020204" pitchFamily="34" charset="0"/>
              <a:buChar char="•"/>
            </a:pPr>
            <a:r>
              <a:rPr lang="it-IT" dirty="0"/>
              <a:t>Idem il database locale</a:t>
            </a:r>
          </a:p>
          <a:p>
            <a:pPr marL="181240" indent="-181240">
              <a:buFont typeface="Arial" panose="020B0604020202020204" pitchFamily="34" charset="0"/>
              <a:buChar char="•"/>
            </a:pPr>
            <a:r>
              <a:rPr lang="it-IT" dirty="0"/>
              <a:t>Prima però il client deve sottoporre le modifiche avvenute localmente.</a:t>
            </a:r>
          </a:p>
          <a:p>
            <a:pPr marL="181240" indent="-181240">
              <a:buFont typeface="Arial" panose="020B0604020202020204" pitchFamily="34" charset="0"/>
              <a:buChar char="•"/>
            </a:pPr>
            <a:r>
              <a:rPr lang="it-IT" dirty="0"/>
              <a:t>Come detto si sta parlando di tanti dati.</a:t>
            </a:r>
          </a:p>
          <a:p>
            <a:pPr marL="181240" indent="-181240" defTabSz="966612">
              <a:buFont typeface="Arial" panose="020B0604020202020204" pitchFamily="34" charset="0"/>
              <a:buChar char="•"/>
              <a:defRPr/>
            </a:pPr>
            <a:r>
              <a:rPr lang="it-IT" sz="1300" dirty="0">
                <a:solidFill>
                  <a:schemeClr val="tx2"/>
                </a:solidFill>
                <a:latin typeface="Segoe UI" panose="020B0502040204020203" pitchFamily="34" charset="0"/>
                <a:cs typeface="Segoe UI" panose="020B0502040204020203" pitchFamily="34" charset="0"/>
              </a:rPr>
              <a:t>Di solito si parla di Database di dimensioni ragguardevoli per cui gli aggiornamenti devono riguardare solo le differenze</a:t>
            </a:r>
          </a:p>
          <a:p>
            <a:pPr marL="181240" marR="0" lvl="0" indent="-181240" algn="l" defTabSz="96661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dirty="0"/>
              <a:t>Si favoleggia di soluzioni basate su </a:t>
            </a:r>
            <a:r>
              <a:rPr lang="it-IT" dirty="0" err="1"/>
              <a:t>db</a:t>
            </a:r>
            <a:r>
              <a:rPr lang="it-IT" dirty="0"/>
              <a:t> </a:t>
            </a:r>
            <a:r>
              <a:rPr lang="it-IT" dirty="0" err="1"/>
              <a:t>SqLite</a:t>
            </a:r>
            <a:r>
              <a:rPr lang="it-IT" dirty="0"/>
              <a:t> creati lato </a:t>
            </a:r>
            <a:r>
              <a:rPr lang="it-IT" dirty="0" err="1"/>
              <a:t>backend</a:t>
            </a:r>
            <a:r>
              <a:rPr lang="it-IT" dirty="0"/>
              <a:t> e quindi scaricati come file e quindi montati nell’applicativo, e utilizzato come </a:t>
            </a:r>
            <a:r>
              <a:rPr lang="it-IT" dirty="0" err="1"/>
              <a:t>db</a:t>
            </a:r>
            <a:r>
              <a:rPr lang="it-IT" dirty="0"/>
              <a:t> locale ma questa soluzione non l’abbiamo mai esplorata sino in fondo e i prototipi fatti non ci hanno convinto. Ma ovviamente possiamo sbagliarci.</a:t>
            </a:r>
          </a:p>
          <a:p>
            <a:pPr marL="181240" indent="-181240">
              <a:buFont typeface="Arial" panose="020B0604020202020204" pitchFamily="34" charset="0"/>
              <a:buChar char="•"/>
            </a:pPr>
            <a:endParaRPr lang="it-IT" dirty="0"/>
          </a:p>
          <a:p>
            <a:pPr marL="181240" indent="-18124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325685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DD607-3023-BAB6-721A-46E7799DA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16EA7-1434-CA9A-DABF-903C31C07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863CDD-69BB-825F-4A2E-A1258FB0F0D3}"/>
              </a:ext>
            </a:extLst>
          </p:cNvPr>
          <p:cNvSpPr>
            <a:spLocks noGrp="1"/>
          </p:cNvSpPr>
          <p:nvPr>
            <p:ph type="body" idx="1"/>
          </p:nvPr>
        </p:nvSpPr>
        <p:spPr/>
        <p:txBody>
          <a:bodyPr/>
          <a:lstStyle/>
          <a:p>
            <a:pPr marL="181240" indent="-181240">
              <a:buFont typeface="Arial" panose="020B0604020202020204" pitchFamily="34" charset="0"/>
              <a:buChar char="•"/>
            </a:pPr>
            <a:r>
              <a:rPr lang="it-IT" dirty="0"/>
              <a:t>Pronunce: </a:t>
            </a:r>
            <a:r>
              <a:rPr lang="it-IT" dirty="0" err="1"/>
              <a:t>Acavache</a:t>
            </a:r>
            <a:endParaRPr lang="it-IT" dirty="0"/>
          </a:p>
          <a:p>
            <a:pPr marL="181240" indent="-181240">
              <a:buFont typeface="Arial" panose="020B0604020202020204" pitchFamily="34" charset="0"/>
              <a:buChar char="•"/>
            </a:pPr>
            <a:r>
              <a:rPr lang="it-IT" dirty="0"/>
              <a:t>E’ un database chiave valore</a:t>
            </a:r>
          </a:p>
          <a:p>
            <a:pPr marL="181240" indent="-181240">
              <a:buFont typeface="Arial" panose="020B0604020202020204" pitchFamily="34" charset="0"/>
              <a:buChar char="•"/>
            </a:pPr>
            <a:r>
              <a:rPr lang="it-IT" dirty="0"/>
              <a:t>I dati </a:t>
            </a:r>
            <a:r>
              <a:rPr lang="it-IT" dirty="0" err="1"/>
              <a:t>possonbo</a:t>
            </a:r>
            <a:r>
              <a:rPr lang="it-IT" dirty="0"/>
              <a:t> essere salvati negli </a:t>
            </a:r>
            <a:r>
              <a:rPr lang="it-IT" i="1" dirty="0"/>
              <a:t>user setting</a:t>
            </a:r>
            <a:r>
              <a:rPr lang="it-IT" dirty="0"/>
              <a:t>, come </a:t>
            </a:r>
            <a:r>
              <a:rPr lang="it-IT" i="1" dirty="0" err="1"/>
              <a:t>application</a:t>
            </a:r>
            <a:r>
              <a:rPr lang="it-IT" i="1" dirty="0"/>
              <a:t> data</a:t>
            </a:r>
            <a:r>
              <a:rPr lang="it-IT" dirty="0"/>
              <a:t>, come dato sensibile o anche </a:t>
            </a:r>
            <a:r>
              <a:rPr lang="it-IT" i="1" dirty="0"/>
              <a:t>in </a:t>
            </a:r>
            <a:r>
              <a:rPr lang="it-IT" i="1" dirty="0" err="1"/>
              <a:t>memory</a:t>
            </a:r>
            <a:r>
              <a:rPr lang="it-IT" dirty="0"/>
              <a:t>. Qui abbiamo scelto </a:t>
            </a:r>
            <a:r>
              <a:rPr lang="it-IT" dirty="0" err="1"/>
              <a:t>application</a:t>
            </a:r>
            <a:r>
              <a:rPr lang="it-IT" dirty="0"/>
              <a:t> data</a:t>
            </a:r>
          </a:p>
          <a:p>
            <a:pPr marL="181240" indent="-181240">
              <a:buFont typeface="Arial" panose="020B0604020202020204" pitchFamily="34" charset="0"/>
              <a:buChar char="•"/>
            </a:pPr>
            <a:r>
              <a:rPr lang="it-IT" dirty="0" err="1"/>
              <a:t>Oss</a:t>
            </a:r>
            <a:r>
              <a:rPr lang="it-IT" dirty="0"/>
              <a:t>.: </a:t>
            </a:r>
            <a:r>
              <a:rPr lang="en-GB" dirty="0"/>
              <a:t>User settings. Some systems backup this data to the cloud e </a:t>
            </a:r>
            <a:r>
              <a:rPr lang="en-GB" dirty="0" err="1"/>
              <a:t>questo</a:t>
            </a:r>
            <a:r>
              <a:rPr lang="en-GB" dirty="0"/>
              <a:t> </a:t>
            </a:r>
            <a:r>
              <a:rPr lang="en-GB" dirty="0" err="1"/>
              <a:t>può</a:t>
            </a:r>
            <a:r>
              <a:rPr lang="en-GB" dirty="0"/>
              <a:t> fare </a:t>
            </a:r>
            <a:r>
              <a:rPr lang="en-GB" dirty="0" err="1"/>
              <a:t>confusione</a:t>
            </a:r>
            <a:r>
              <a:rPr lang="en-GB" dirty="0"/>
              <a:t> </a:t>
            </a:r>
            <a:r>
              <a:rPr lang="en-GB" dirty="0" err="1"/>
              <a:t>nel</a:t>
            </a:r>
            <a:r>
              <a:rPr lang="en-GB" dirty="0"/>
              <a:t> </a:t>
            </a:r>
            <a:r>
              <a:rPr lang="en-GB" dirty="0" err="1"/>
              <a:t>caso</a:t>
            </a:r>
            <a:r>
              <a:rPr lang="en-GB" dirty="0"/>
              <a:t> </a:t>
            </a:r>
            <a:r>
              <a:rPr lang="en-GB" dirty="0" err="1"/>
              <a:t>si</a:t>
            </a:r>
            <a:r>
              <a:rPr lang="en-GB" dirty="0"/>
              <a:t> </a:t>
            </a:r>
            <a:r>
              <a:rPr lang="en-GB" dirty="0" err="1"/>
              <a:t>abbiamo</a:t>
            </a:r>
            <a:r>
              <a:rPr lang="en-GB" dirty="0"/>
              <a:t> </a:t>
            </a:r>
            <a:r>
              <a:rPr lang="en-GB" dirty="0" err="1"/>
              <a:t>più</a:t>
            </a:r>
            <a:r>
              <a:rPr lang="en-GB" dirty="0"/>
              <a:t> </a:t>
            </a:r>
            <a:r>
              <a:rPr lang="en-GB" dirty="0" err="1"/>
              <a:t>dispositivi</a:t>
            </a:r>
            <a:r>
              <a:rPr lang="en-GB" dirty="0"/>
              <a:t> mobile </a:t>
            </a:r>
            <a:r>
              <a:rPr lang="en-GB" dirty="0" err="1"/>
              <a:t>che</a:t>
            </a:r>
            <a:r>
              <a:rPr lang="en-GB" dirty="0"/>
              <a:t> </a:t>
            </a:r>
            <a:r>
              <a:rPr lang="en-GB" dirty="0" err="1"/>
              <a:t>hanno</a:t>
            </a:r>
            <a:r>
              <a:rPr lang="en-GB" dirty="0"/>
              <a:t> lo </a:t>
            </a:r>
            <a:r>
              <a:rPr lang="en-GB" dirty="0" err="1"/>
              <a:t>stesso</a:t>
            </a:r>
            <a:r>
              <a:rPr lang="en-GB" dirty="0"/>
              <a:t> account o </a:t>
            </a:r>
            <a:r>
              <a:rPr lang="en-GB" dirty="0" err="1"/>
              <a:t>magari</a:t>
            </a:r>
            <a:r>
              <a:rPr lang="en-GB" dirty="0"/>
              <a:t> </a:t>
            </a:r>
            <a:r>
              <a:rPr lang="en-GB" dirty="0" err="1"/>
              <a:t>anche</a:t>
            </a:r>
            <a:r>
              <a:rPr lang="en-GB" dirty="0"/>
              <a:t> </a:t>
            </a:r>
            <a:r>
              <a:rPr lang="en-GB" dirty="0" err="1"/>
              <a:t>problematiche</a:t>
            </a:r>
            <a:r>
              <a:rPr lang="en-GB" dirty="0"/>
              <a:t> legate al GDPR: per </a:t>
            </a:r>
            <a:r>
              <a:rPr lang="en-GB" dirty="0" err="1"/>
              <a:t>questo</a:t>
            </a:r>
            <a:r>
              <a:rPr lang="en-GB" dirty="0"/>
              <a:t> </a:t>
            </a:r>
            <a:r>
              <a:rPr lang="en-GB" dirty="0" err="1"/>
              <a:t>abbiamo</a:t>
            </a:r>
            <a:r>
              <a:rPr lang="en-GB" dirty="0"/>
              <a:t> </a:t>
            </a:r>
            <a:r>
              <a:rPr lang="en-GB" dirty="0" err="1"/>
              <a:t>scelto</a:t>
            </a:r>
            <a:r>
              <a:rPr lang="en-GB" dirty="0"/>
              <a:t> </a:t>
            </a:r>
            <a:r>
              <a:rPr lang="en-GB" dirty="0" err="1"/>
              <a:t>localmachine</a:t>
            </a:r>
            <a:endParaRPr lang="it-IT" dirty="0"/>
          </a:p>
          <a:p>
            <a:pPr marL="181240" indent="-181240">
              <a:buFont typeface="Arial" panose="020B0604020202020204" pitchFamily="34" charset="0"/>
              <a:buChar char="•"/>
            </a:pPr>
            <a:r>
              <a:rPr lang="it-IT" dirty="0"/>
              <a:t>Però </a:t>
            </a:r>
            <a:r>
              <a:rPr lang="it-IT" dirty="0" err="1"/>
              <a:t>BlobCache.LocalMachine</a:t>
            </a:r>
            <a:r>
              <a:rPr lang="it-IT" dirty="0"/>
              <a:t> di contro ha che in determinate condizioni i dati contenuti vengono cancellati senza tanti giri (per esempio quando si ha poco spazio su disco o quando si usa qualche app malefica che Vi promette che libera spazio di file inutili) soprattutto in iOS.</a:t>
            </a:r>
          </a:p>
          <a:p>
            <a:pPr marL="181240" indent="-181240">
              <a:buFont typeface="Arial" panose="020B0604020202020204" pitchFamily="34" charset="0"/>
              <a:buChar char="•"/>
            </a:pPr>
            <a:r>
              <a:rPr lang="it-IT" dirty="0"/>
              <a:t>Se </a:t>
            </a:r>
            <a:r>
              <a:rPr lang="it-IT" dirty="0" err="1"/>
              <a:t>nn</a:t>
            </a:r>
            <a:r>
              <a:rPr lang="it-IT" dirty="0"/>
              <a:t> si chiama </a:t>
            </a:r>
            <a:r>
              <a:rPr lang="it-IT" dirty="0" err="1"/>
              <a:t>shutdown</a:t>
            </a:r>
            <a:r>
              <a:rPr lang="it-IT" dirty="0"/>
              <a:t> prima o poi ci si trova con la cache corrotta - In MAUI è difficile trovare il momento giusto per fare la chiamata </a:t>
            </a:r>
            <a:r>
              <a:rPr lang="it-IT" dirty="0" err="1"/>
              <a:t>Shutdown</a:t>
            </a:r>
            <a:r>
              <a:rPr lang="it-IT" dirty="0"/>
              <a:t>, non impossibile ma abbastanza rognoso – dipende dalla piattaforma !</a:t>
            </a:r>
          </a:p>
          <a:p>
            <a:pPr marL="181240" indent="-181240">
              <a:buFont typeface="Arial" panose="020B0604020202020204" pitchFamily="34" charset="0"/>
              <a:buChar char="•"/>
            </a:pPr>
            <a:r>
              <a:rPr lang="it-IT" dirty="0"/>
              <a:t>Questa soluzione è valida  in situazioni semplici dove si consulta più che altro – il codice da aggiungere per rendere la mobile app offline è molto poco - problema paginazione</a:t>
            </a:r>
          </a:p>
          <a:p>
            <a:pPr marL="181240" indent="-181240">
              <a:buFont typeface="Arial" panose="020B0604020202020204" pitchFamily="34" charset="0"/>
              <a:buChar char="•"/>
            </a:pPr>
            <a:r>
              <a:rPr lang="it-IT" dirty="0"/>
              <a:t>Vedere codice</a:t>
            </a:r>
          </a:p>
        </p:txBody>
      </p:sp>
      <p:sp>
        <p:nvSpPr>
          <p:cNvPr id="4" name="Slide Number Placeholder 3">
            <a:extLst>
              <a:ext uri="{FF2B5EF4-FFF2-40B4-BE49-F238E27FC236}">
                <a16:creationId xmlns:a16="http://schemas.microsoft.com/office/drawing/2014/main" id="{7AEB5898-6EB9-9841-9D46-D5BED2622C05}"/>
              </a:ext>
            </a:extLst>
          </p:cNvPr>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10030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37440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it-IT" dirty="0"/>
              <a:t>Molti </a:t>
            </a:r>
            <a:r>
              <a:rPr lang="it-IT" dirty="0" err="1"/>
              <a:t>db</a:t>
            </a:r>
            <a:r>
              <a:rPr lang="it-IT" dirty="0"/>
              <a:t>, se non tutti, hanno un meccanismo che permette di capire quali </a:t>
            </a:r>
            <a:r>
              <a:rPr lang="it-IT" dirty="0" err="1"/>
              <a:t>tuple</a:t>
            </a:r>
            <a:r>
              <a:rPr lang="it-IT" dirty="0"/>
              <a:t> sono state variate</a:t>
            </a:r>
          </a:p>
          <a:p>
            <a:pPr marL="181240" indent="-181240">
              <a:buFont typeface="Arial" panose="020B0604020202020204" pitchFamily="34" charset="0"/>
              <a:buChar char="•"/>
            </a:pPr>
            <a:r>
              <a:rPr lang="it-IT" dirty="0"/>
              <a:t>Ora parliamo di </a:t>
            </a:r>
            <a:r>
              <a:rPr lang="it-IT" dirty="0" err="1"/>
              <a:t>Sql</a:t>
            </a:r>
            <a:r>
              <a:rPr lang="it-IT" dirty="0"/>
              <a:t> Server: qui questa funzionalità è stata rilasciata sin da </a:t>
            </a:r>
            <a:r>
              <a:rPr lang="it-IT" dirty="0" err="1"/>
              <a:t>Sql</a:t>
            </a:r>
            <a:r>
              <a:rPr lang="it-IT" dirty="0"/>
              <a:t> Server 2008, ed è presente in tutte le versioni di </a:t>
            </a:r>
            <a:r>
              <a:rPr lang="it-IT" dirty="0" err="1"/>
              <a:t>Sql</a:t>
            </a:r>
            <a:r>
              <a:rPr lang="it-IT" dirty="0"/>
              <a:t> compresa la express</a:t>
            </a:r>
          </a:p>
          <a:p>
            <a:pPr marL="181240" indent="-181240">
              <a:buFont typeface="Arial" panose="020B0604020202020204" pitchFamily="34" charset="0"/>
              <a:buChar char="•"/>
            </a:pPr>
            <a:r>
              <a:rPr lang="it-IT" dirty="0"/>
              <a:t>In </a:t>
            </a:r>
            <a:r>
              <a:rPr lang="it-IT" dirty="0" err="1"/>
              <a:t>Sql</a:t>
            </a:r>
            <a:r>
              <a:rPr lang="it-IT" dirty="0"/>
              <a:t> Server prima di questo meccanismo esisteva la </a:t>
            </a:r>
            <a:r>
              <a:rPr lang="it-IT" i="1" dirty="0"/>
              <a:t>Trigger-Way</a:t>
            </a:r>
            <a:r>
              <a:rPr lang="it-IT" dirty="0"/>
              <a:t>: cioè tramite trigger popolare una tabella in cui venivano messe le tabelle/righe oggetto di modifiche</a:t>
            </a:r>
          </a:p>
          <a:p>
            <a:pPr marL="181240" indent="-181240">
              <a:buFont typeface="Arial" panose="020B0604020202020204" pitchFamily="34" charset="0"/>
              <a:buChar char="•"/>
            </a:pPr>
            <a:r>
              <a:rPr lang="it-IT" dirty="0"/>
              <a:t>Con la Trigger-way tutto funzionava, ma scalava male. </a:t>
            </a:r>
          </a:p>
          <a:p>
            <a:pPr marL="181240" indent="-181240">
              <a:buFont typeface="Arial" panose="020B0604020202020204" pitchFamily="34" charset="0"/>
              <a:buChar char="•"/>
            </a:pPr>
            <a:r>
              <a:rPr lang="it-IT" dirty="0"/>
              <a:t>Ecco che è stato introdotto il </a:t>
            </a:r>
            <a:r>
              <a:rPr lang="it-IT" i="1" dirty="0" err="1"/>
              <a:t>Sql</a:t>
            </a:r>
            <a:r>
              <a:rPr lang="it-IT" i="1" dirty="0"/>
              <a:t> Server </a:t>
            </a:r>
            <a:r>
              <a:rPr lang="it-IT" i="1" dirty="0" err="1"/>
              <a:t>Change</a:t>
            </a:r>
            <a:r>
              <a:rPr lang="it-IT" i="1" dirty="0"/>
              <a:t> Tracking</a:t>
            </a:r>
            <a:r>
              <a:rPr lang="it-IT" i="0" dirty="0"/>
              <a:t>, che permette </a:t>
            </a:r>
            <a:r>
              <a:rPr lang="en-GB" dirty="0"/>
              <a:t>di </a:t>
            </a:r>
            <a:r>
              <a:rPr lang="en-GB" dirty="0" err="1"/>
              <a:t>tenere</a:t>
            </a:r>
            <a:r>
              <a:rPr lang="en-GB" dirty="0"/>
              <a:t> </a:t>
            </a:r>
            <a:r>
              <a:rPr lang="en-GB" dirty="0" err="1"/>
              <a:t>traccia</a:t>
            </a:r>
            <a:r>
              <a:rPr lang="en-GB" dirty="0"/>
              <a:t> di tutti I </a:t>
            </a:r>
            <a:r>
              <a:rPr lang="en-GB" dirty="0" err="1"/>
              <a:t>cambiamenti</a:t>
            </a:r>
            <a:r>
              <a:rPr lang="en-GB" dirty="0"/>
              <a:t> </a:t>
            </a:r>
            <a:r>
              <a:rPr lang="en-GB" dirty="0" err="1"/>
              <a:t>avvenuti</a:t>
            </a:r>
            <a:r>
              <a:rPr lang="en-GB" dirty="0"/>
              <a:t> </a:t>
            </a:r>
            <a:r>
              <a:rPr lang="en-GB" dirty="0" err="1"/>
              <a:t>sul</a:t>
            </a:r>
            <a:r>
              <a:rPr lang="en-GB" dirty="0"/>
              <a:t> database</a:t>
            </a:r>
          </a:p>
          <a:p>
            <a:pPr marL="181240" indent="-181240">
              <a:buFont typeface="Arial" panose="020B0604020202020204" pitchFamily="34" charset="0"/>
              <a:buChar char="•"/>
            </a:pPr>
            <a:r>
              <a:rPr lang="en-GB" dirty="0"/>
              <a:t>Nella </a:t>
            </a:r>
            <a:r>
              <a:rPr lang="en-GB" dirty="0" err="1"/>
              <a:t>pratica</a:t>
            </a:r>
            <a:r>
              <a:rPr lang="en-GB" dirty="0"/>
              <a:t>: In </a:t>
            </a:r>
            <a:r>
              <a:rPr lang="en-GB" dirty="0" err="1"/>
              <a:t>pratica</a:t>
            </a:r>
            <a:r>
              <a:rPr lang="en-GB" dirty="0"/>
              <a:t> </a:t>
            </a:r>
            <a:r>
              <a:rPr lang="en-GB" dirty="0" err="1"/>
              <a:t>allo</a:t>
            </a:r>
            <a:r>
              <a:rPr lang="en-GB" dirty="0"/>
              <a:t> </a:t>
            </a:r>
            <a:r>
              <a:rPr lang="en-GB" dirty="0" err="1"/>
              <a:t>stato</a:t>
            </a:r>
            <a:r>
              <a:rPr lang="en-GB" dirty="0"/>
              <a:t> </a:t>
            </a:r>
            <a:r>
              <a:rPr lang="en-GB" dirty="0" err="1"/>
              <a:t>iniziale</a:t>
            </a:r>
            <a:r>
              <a:rPr lang="en-GB" dirty="0"/>
              <a:t> il database ha un </a:t>
            </a:r>
            <a:r>
              <a:rPr lang="en-GB" dirty="0" err="1"/>
              <a:t>valore</a:t>
            </a:r>
            <a:r>
              <a:rPr lang="en-GB" dirty="0"/>
              <a:t> </a:t>
            </a:r>
            <a:r>
              <a:rPr lang="en-GB" dirty="0" err="1"/>
              <a:t>intero</a:t>
            </a:r>
            <a:r>
              <a:rPr lang="en-GB" dirty="0"/>
              <a:t> </a:t>
            </a:r>
            <a:r>
              <a:rPr lang="en-GB" dirty="0" err="1"/>
              <a:t>che</a:t>
            </a:r>
            <a:r>
              <a:rPr lang="en-GB" dirty="0"/>
              <a:t> indica la </a:t>
            </a:r>
            <a:r>
              <a:rPr lang="en-GB" dirty="0" err="1"/>
              <a:t>sua</a:t>
            </a:r>
            <a:r>
              <a:rPr lang="en-GB" dirty="0"/>
              <a:t> </a:t>
            </a:r>
            <a:r>
              <a:rPr lang="en-GB" dirty="0" err="1"/>
              <a:t>versione</a:t>
            </a:r>
            <a:r>
              <a:rPr lang="en-GB" dirty="0"/>
              <a:t>, e </a:t>
            </a:r>
            <a:r>
              <a:rPr lang="en-GB" dirty="0" err="1"/>
              <a:t>ogni</a:t>
            </a:r>
            <a:r>
              <a:rPr lang="en-GB" dirty="0"/>
              <a:t> </a:t>
            </a:r>
            <a:r>
              <a:rPr lang="en-GB" dirty="0" err="1"/>
              <a:t>variazione</a:t>
            </a:r>
            <a:r>
              <a:rPr lang="en-GB" dirty="0"/>
              <a:t> </a:t>
            </a:r>
            <a:r>
              <a:rPr lang="en-GB" dirty="0" err="1"/>
              <a:t>che</a:t>
            </a:r>
            <a:r>
              <a:rPr lang="en-GB" dirty="0"/>
              <a:t> </a:t>
            </a:r>
            <a:r>
              <a:rPr lang="en-GB" dirty="0" err="1"/>
              <a:t>avviene</a:t>
            </a:r>
            <a:r>
              <a:rPr lang="en-GB" dirty="0"/>
              <a:t> </a:t>
            </a:r>
            <a:r>
              <a:rPr lang="en-GB" dirty="0" err="1"/>
              <a:t>sul</a:t>
            </a:r>
            <a:r>
              <a:rPr lang="en-GB" dirty="0"/>
              <a:t> </a:t>
            </a:r>
            <a:r>
              <a:rPr lang="en-GB" dirty="0" err="1"/>
              <a:t>db</a:t>
            </a:r>
            <a:r>
              <a:rPr lang="en-GB" dirty="0"/>
              <a:t> </a:t>
            </a:r>
            <a:r>
              <a:rPr lang="en-GB" dirty="0" err="1"/>
              <a:t>incrementa</a:t>
            </a:r>
            <a:r>
              <a:rPr lang="en-GB" dirty="0"/>
              <a:t> </a:t>
            </a:r>
            <a:r>
              <a:rPr lang="en-GB" dirty="0" err="1"/>
              <a:t>questo</a:t>
            </a:r>
            <a:r>
              <a:rPr lang="en-GB" dirty="0"/>
              <a:t> </a:t>
            </a:r>
            <a:r>
              <a:rPr lang="en-GB" dirty="0" err="1"/>
              <a:t>numero</a:t>
            </a:r>
            <a:endParaRPr lang="en-GB" dirty="0"/>
          </a:p>
          <a:p>
            <a:pPr marL="181240" indent="-181240">
              <a:buFont typeface="Arial" panose="020B0604020202020204" pitchFamily="34" charset="0"/>
              <a:buChar char="•"/>
            </a:pPr>
            <a:r>
              <a:rPr lang="en-GB" dirty="0" err="1"/>
              <a:t>Questo</a:t>
            </a:r>
            <a:r>
              <a:rPr lang="en-GB" dirty="0"/>
              <a:t> </a:t>
            </a:r>
            <a:r>
              <a:rPr lang="en-GB" dirty="0" err="1"/>
              <a:t>numero</a:t>
            </a:r>
            <a:r>
              <a:rPr lang="en-GB" dirty="0"/>
              <a:t> varia per batch: </a:t>
            </a:r>
            <a:r>
              <a:rPr lang="en-GB" dirty="0" err="1"/>
              <a:t>cioè</a:t>
            </a:r>
            <a:r>
              <a:rPr lang="en-GB" dirty="0"/>
              <a:t> se </a:t>
            </a:r>
            <a:r>
              <a:rPr lang="en-GB" dirty="0" err="1"/>
              <a:t>faccio</a:t>
            </a:r>
            <a:r>
              <a:rPr lang="en-GB" dirty="0"/>
              <a:t> un update </a:t>
            </a:r>
            <a:r>
              <a:rPr lang="en-GB" dirty="0" err="1"/>
              <a:t>su</a:t>
            </a:r>
            <a:r>
              <a:rPr lang="en-GB" dirty="0"/>
              <a:t> 1 </a:t>
            </a:r>
            <a:r>
              <a:rPr lang="en-GB" dirty="0" err="1"/>
              <a:t>milione</a:t>
            </a:r>
            <a:r>
              <a:rPr lang="en-GB" dirty="0"/>
              <a:t> di </a:t>
            </a:r>
            <a:r>
              <a:rPr lang="en-GB" dirty="0" err="1"/>
              <a:t>righe</a:t>
            </a:r>
            <a:r>
              <a:rPr lang="en-GB" dirty="0"/>
              <a:t> </a:t>
            </a:r>
            <a:r>
              <a:rPr lang="en-GB" dirty="0" err="1"/>
              <a:t>questo</a:t>
            </a:r>
            <a:r>
              <a:rPr lang="en-GB" dirty="0"/>
              <a:t> </a:t>
            </a:r>
            <a:r>
              <a:rPr lang="en-GB" dirty="0" err="1"/>
              <a:t>numero</a:t>
            </a:r>
            <a:r>
              <a:rPr lang="en-GB" dirty="0"/>
              <a:t> </a:t>
            </a:r>
            <a:r>
              <a:rPr lang="en-GB" dirty="0" err="1"/>
              <a:t>viene</a:t>
            </a:r>
            <a:r>
              <a:rPr lang="en-GB" dirty="0"/>
              <a:t> </a:t>
            </a:r>
            <a:r>
              <a:rPr lang="en-GB" dirty="0" err="1"/>
              <a:t>incrementato</a:t>
            </a:r>
            <a:r>
              <a:rPr lang="en-GB" dirty="0"/>
              <a:t> di solo </a:t>
            </a:r>
            <a:r>
              <a:rPr lang="en-GB" dirty="0" err="1"/>
              <a:t>un’unità</a:t>
            </a:r>
            <a:endParaRPr lang="en-GB" dirty="0"/>
          </a:p>
          <a:p>
            <a:pPr marL="181240" indent="-181240">
              <a:buFont typeface="Arial" panose="020B0604020202020204" pitchFamily="34" charset="0"/>
              <a:buChar char="•"/>
            </a:pPr>
            <a:r>
              <a:rPr lang="en-GB" dirty="0" err="1"/>
              <a:t>Inoltre</a:t>
            </a:r>
            <a:r>
              <a:rPr lang="en-GB" dirty="0"/>
              <a:t> ad </a:t>
            </a:r>
            <a:r>
              <a:rPr lang="en-GB" dirty="0" err="1"/>
              <a:t>ogni</a:t>
            </a:r>
            <a:r>
              <a:rPr lang="en-GB" dirty="0"/>
              <a:t> </a:t>
            </a:r>
            <a:r>
              <a:rPr lang="en-GB" dirty="0" err="1"/>
              <a:t>tupla</a:t>
            </a:r>
            <a:r>
              <a:rPr lang="en-GB" dirty="0"/>
              <a:t> </a:t>
            </a:r>
            <a:r>
              <a:rPr lang="en-GB" dirty="0" err="1"/>
              <a:t>oggetto</a:t>
            </a:r>
            <a:r>
              <a:rPr lang="en-GB" dirty="0"/>
              <a:t> di tracking </a:t>
            </a:r>
            <a:r>
              <a:rPr lang="en-GB" dirty="0" err="1"/>
              <a:t>sarà</a:t>
            </a:r>
            <a:r>
              <a:rPr lang="en-GB" dirty="0"/>
              <a:t> </a:t>
            </a:r>
            <a:r>
              <a:rPr lang="en-GB" dirty="0" err="1"/>
              <a:t>associato</a:t>
            </a:r>
            <a:r>
              <a:rPr lang="en-GB" dirty="0"/>
              <a:t> un </a:t>
            </a:r>
            <a:r>
              <a:rPr lang="en-GB" dirty="0" err="1"/>
              <a:t>numero</a:t>
            </a:r>
            <a:r>
              <a:rPr lang="en-GB" dirty="0"/>
              <a:t> </a:t>
            </a:r>
            <a:r>
              <a:rPr lang="en-GB" dirty="0" err="1"/>
              <a:t>che</a:t>
            </a:r>
            <a:r>
              <a:rPr lang="en-GB" dirty="0"/>
              <a:t> indica la </a:t>
            </a:r>
            <a:r>
              <a:rPr lang="en-GB" dirty="0" err="1"/>
              <a:t>sua</a:t>
            </a:r>
            <a:r>
              <a:rPr lang="en-GB" dirty="0"/>
              <a:t> </a:t>
            </a:r>
            <a:r>
              <a:rPr lang="en-GB" dirty="0" err="1"/>
              <a:t>variazione</a:t>
            </a:r>
            <a:r>
              <a:rPr lang="en-GB" dirty="0"/>
              <a:t> </a:t>
            </a:r>
            <a:r>
              <a:rPr lang="en-GB" dirty="0" err="1"/>
              <a:t>più</a:t>
            </a:r>
            <a:r>
              <a:rPr lang="en-GB" dirty="0"/>
              <a:t> </a:t>
            </a:r>
            <a:r>
              <a:rPr lang="en-GB" dirty="0" err="1"/>
              <a:t>recente</a:t>
            </a:r>
            <a:r>
              <a:rPr lang="en-GB" dirty="0"/>
              <a:t>, ed è </a:t>
            </a:r>
            <a:r>
              <a:rPr lang="en-GB" dirty="0" err="1"/>
              <a:t>possibile</a:t>
            </a:r>
            <a:r>
              <a:rPr lang="en-GB" dirty="0"/>
              <a:t> fare query per </a:t>
            </a:r>
            <a:r>
              <a:rPr lang="en-GB" dirty="0" err="1"/>
              <a:t>capire</a:t>
            </a:r>
            <a:r>
              <a:rPr lang="en-GB" dirty="0"/>
              <a:t> </a:t>
            </a:r>
            <a:r>
              <a:rPr lang="en-GB" dirty="0" err="1"/>
              <a:t>quali</a:t>
            </a:r>
            <a:r>
              <a:rPr lang="en-GB" dirty="0"/>
              <a:t> </a:t>
            </a:r>
            <a:r>
              <a:rPr lang="en-GB" dirty="0" err="1"/>
              <a:t>righe</a:t>
            </a:r>
            <a:r>
              <a:rPr lang="en-GB" dirty="0"/>
              <a:t> </a:t>
            </a:r>
            <a:r>
              <a:rPr lang="en-GB" dirty="0" err="1"/>
              <a:t>sono</a:t>
            </a:r>
            <a:r>
              <a:rPr lang="en-GB" dirty="0"/>
              <a:t> state variate in quale </a:t>
            </a:r>
            <a:r>
              <a:rPr lang="en-GB" dirty="0" err="1"/>
              <a:t>versione</a:t>
            </a:r>
            <a:endParaRPr lang="en-GB" dirty="0"/>
          </a:p>
          <a:p>
            <a:pPr marL="181240" indent="-181240" defTabSz="966612">
              <a:buFont typeface="Arial" panose="020B0604020202020204" pitchFamily="34" charset="0"/>
              <a:buChar char="•"/>
              <a:defRPr/>
            </a:pPr>
            <a:r>
              <a:rPr lang="it-IT" dirty="0"/>
              <a:t>Da non confondersi con </a:t>
            </a:r>
            <a:r>
              <a:rPr lang="it-IT" i="1" dirty="0" err="1"/>
              <a:t>Sql</a:t>
            </a:r>
            <a:r>
              <a:rPr lang="it-IT" i="1" dirty="0"/>
              <a:t> Server </a:t>
            </a:r>
            <a:r>
              <a:rPr lang="it-IT" i="1" dirty="0" err="1"/>
              <a:t>Change</a:t>
            </a:r>
            <a:r>
              <a:rPr lang="it-IT" i="1" dirty="0"/>
              <a:t> data </a:t>
            </a:r>
            <a:r>
              <a:rPr lang="it-IT" i="1" dirty="0" err="1"/>
              <a:t>capture</a:t>
            </a:r>
            <a:endParaRPr lang="it-IT" dirty="0"/>
          </a:p>
          <a:p>
            <a:pPr marL="664546" lvl="1" indent="-181240" defTabSz="966612">
              <a:buFont typeface="Arial" panose="020B0604020202020204" pitchFamily="34" charset="0"/>
              <a:buChar char="•"/>
              <a:defRPr/>
            </a:pPr>
            <a:r>
              <a:rPr lang="it-IT" i="1" dirty="0" err="1"/>
              <a:t>Sql</a:t>
            </a:r>
            <a:r>
              <a:rPr lang="it-IT" i="1" dirty="0"/>
              <a:t> Server </a:t>
            </a:r>
            <a:r>
              <a:rPr lang="it-IT" i="1" dirty="0" err="1"/>
              <a:t>Change</a:t>
            </a:r>
            <a:r>
              <a:rPr lang="it-IT" i="1" dirty="0"/>
              <a:t> Tracking</a:t>
            </a:r>
            <a:r>
              <a:rPr lang="it-IT" dirty="0"/>
              <a:t> va per tutte le versioni, mentre </a:t>
            </a:r>
            <a:r>
              <a:rPr lang="it-IT" i="1" dirty="0" err="1"/>
              <a:t>Sql</a:t>
            </a:r>
            <a:r>
              <a:rPr lang="it-IT" i="1" dirty="0"/>
              <a:t> Server </a:t>
            </a:r>
            <a:r>
              <a:rPr lang="it-IT" i="1" dirty="0" err="1"/>
              <a:t>Change</a:t>
            </a:r>
            <a:r>
              <a:rPr lang="it-IT" i="1" dirty="0"/>
              <a:t> data </a:t>
            </a:r>
            <a:r>
              <a:rPr lang="it-IT" i="1" dirty="0" err="1"/>
              <a:t>capture</a:t>
            </a:r>
            <a:r>
              <a:rPr lang="it-IT" dirty="0"/>
              <a:t>  solo dalla developer in su o qualcosa del genere.</a:t>
            </a:r>
          </a:p>
          <a:p>
            <a:pPr marL="664546" lvl="1" indent="-181240">
              <a:buFont typeface="Arial" panose="020B0604020202020204" pitchFamily="34" charset="0"/>
              <a:buChar char="•"/>
            </a:pPr>
            <a:r>
              <a:rPr lang="en-GB" dirty="0" err="1"/>
              <a:t>Altra</a:t>
            </a:r>
            <a:r>
              <a:rPr lang="en-GB" dirty="0"/>
              <a:t> </a:t>
            </a:r>
            <a:r>
              <a:rPr lang="en-GB" dirty="0" err="1"/>
              <a:t>differenza</a:t>
            </a:r>
            <a:r>
              <a:rPr lang="en-GB" dirty="0"/>
              <a:t> </a:t>
            </a:r>
            <a:r>
              <a:rPr lang="en-GB" dirty="0" err="1"/>
              <a:t>fondamentale</a:t>
            </a:r>
            <a:r>
              <a:rPr lang="en-GB" dirty="0"/>
              <a:t> è </a:t>
            </a:r>
            <a:r>
              <a:rPr lang="en-GB" dirty="0" err="1"/>
              <a:t>che</a:t>
            </a:r>
            <a:r>
              <a:rPr lang="en-GB" dirty="0"/>
              <a:t> </a:t>
            </a:r>
            <a:r>
              <a:rPr lang="it-IT" i="1" dirty="0" err="1"/>
              <a:t>Sql</a:t>
            </a:r>
            <a:r>
              <a:rPr lang="it-IT" i="1" dirty="0"/>
              <a:t> Server </a:t>
            </a:r>
            <a:r>
              <a:rPr lang="it-IT" i="1" dirty="0" err="1"/>
              <a:t>Change</a:t>
            </a:r>
            <a:r>
              <a:rPr lang="it-IT" i="1" dirty="0"/>
              <a:t> Tracking </a:t>
            </a:r>
            <a:r>
              <a:rPr lang="en-GB" dirty="0"/>
              <a:t>NON </a:t>
            </a:r>
            <a:r>
              <a:rPr lang="en-GB" dirty="0" err="1"/>
              <a:t>tiene</a:t>
            </a:r>
            <a:r>
              <a:rPr lang="en-GB" dirty="0"/>
              <a:t> i </a:t>
            </a:r>
            <a:r>
              <a:rPr lang="en-GB" dirty="0" err="1"/>
              <a:t>valori</a:t>
            </a:r>
            <a:r>
              <a:rPr lang="en-GB" dirty="0"/>
              <a:t> </a:t>
            </a:r>
            <a:r>
              <a:rPr lang="en-GB" dirty="0" err="1"/>
              <a:t>intermedi</a:t>
            </a:r>
            <a:r>
              <a:rPr lang="en-GB" dirty="0"/>
              <a:t> </a:t>
            </a:r>
            <a:r>
              <a:rPr lang="en-GB" dirty="0" err="1"/>
              <a:t>assunti</a:t>
            </a:r>
            <a:r>
              <a:rPr lang="en-GB" dirty="0"/>
              <a:t> </a:t>
            </a:r>
            <a:r>
              <a:rPr lang="en-GB" dirty="0" err="1"/>
              <a:t>dalla</a:t>
            </a:r>
            <a:r>
              <a:rPr lang="en-GB" dirty="0"/>
              <a:t> </a:t>
            </a:r>
            <a:r>
              <a:rPr lang="en-GB" dirty="0" err="1"/>
              <a:t>riga</a:t>
            </a:r>
            <a:r>
              <a:rPr lang="en-GB" dirty="0"/>
              <a:t>, </a:t>
            </a:r>
            <a:r>
              <a:rPr lang="en-GB" dirty="0" err="1"/>
              <a:t>cosa</a:t>
            </a:r>
            <a:r>
              <a:rPr lang="en-GB" dirty="0"/>
              <a:t> </a:t>
            </a:r>
            <a:r>
              <a:rPr lang="en-GB" dirty="0" err="1"/>
              <a:t>che</a:t>
            </a:r>
            <a:r>
              <a:rPr lang="en-GB" dirty="0"/>
              <a:t> </a:t>
            </a:r>
            <a:r>
              <a:rPr lang="en-GB" dirty="0" err="1"/>
              <a:t>invece</a:t>
            </a:r>
            <a:r>
              <a:rPr lang="en-GB" dirty="0"/>
              <a:t> fa </a:t>
            </a:r>
            <a:r>
              <a:rPr lang="it-IT" i="1" dirty="0" err="1"/>
              <a:t>Sql</a:t>
            </a:r>
            <a:r>
              <a:rPr lang="it-IT" i="1" dirty="0"/>
              <a:t> Server </a:t>
            </a:r>
            <a:r>
              <a:rPr lang="it-IT" i="1" dirty="0" err="1"/>
              <a:t>Change</a:t>
            </a:r>
            <a:r>
              <a:rPr lang="it-IT" i="1" dirty="0"/>
              <a:t> data </a:t>
            </a:r>
            <a:r>
              <a:rPr lang="it-IT" i="1" dirty="0" err="1"/>
              <a:t>capture</a:t>
            </a:r>
            <a:r>
              <a:rPr lang="it-IT" dirty="0"/>
              <a:t> </a:t>
            </a:r>
            <a:r>
              <a:rPr lang="en-GB" dirty="0"/>
              <a:t> (</a:t>
            </a:r>
            <a:r>
              <a:rPr lang="en-GB" dirty="0" err="1"/>
              <a:t>che</a:t>
            </a:r>
            <a:r>
              <a:rPr lang="en-GB" dirty="0"/>
              <a:t> </a:t>
            </a:r>
            <a:r>
              <a:rPr lang="en-GB" dirty="0" err="1"/>
              <a:t>ovviamente</a:t>
            </a:r>
            <a:r>
              <a:rPr lang="en-GB" dirty="0"/>
              <a:t> </a:t>
            </a:r>
            <a:r>
              <a:rPr lang="en-GB" dirty="0" err="1"/>
              <a:t>consuma</a:t>
            </a:r>
            <a:r>
              <a:rPr lang="en-GB" dirty="0"/>
              <a:t> </a:t>
            </a:r>
            <a:r>
              <a:rPr lang="en-GB" dirty="0" err="1"/>
              <a:t>molte</a:t>
            </a:r>
            <a:r>
              <a:rPr lang="en-GB" dirty="0"/>
              <a:t> </a:t>
            </a:r>
            <a:r>
              <a:rPr lang="en-GB" dirty="0" err="1"/>
              <a:t>più</a:t>
            </a:r>
            <a:r>
              <a:rPr lang="en-GB" dirty="0"/>
              <a:t> </a:t>
            </a:r>
            <a:r>
              <a:rPr lang="en-GB" dirty="0" err="1"/>
              <a:t>risorse</a:t>
            </a:r>
            <a:r>
              <a:rPr lang="en-GB" dirty="0"/>
              <a:t>)</a:t>
            </a:r>
          </a:p>
          <a:p>
            <a:pPr marL="664546" lvl="1" indent="-181240">
              <a:buFont typeface="Arial" panose="020B0604020202020204" pitchFamily="34" charset="0"/>
              <a:buChar char="•"/>
            </a:pPr>
            <a:r>
              <a:rPr lang="it-IT" i="1" dirty="0" err="1"/>
              <a:t>Sql</a:t>
            </a:r>
            <a:r>
              <a:rPr lang="it-IT" i="1" dirty="0"/>
              <a:t> Server </a:t>
            </a:r>
            <a:r>
              <a:rPr lang="it-IT" i="1" dirty="0" err="1"/>
              <a:t>Change</a:t>
            </a:r>
            <a:r>
              <a:rPr lang="it-IT" i="1" dirty="0"/>
              <a:t> Tracking</a:t>
            </a:r>
            <a:r>
              <a:rPr lang="it-IT" dirty="0"/>
              <a:t> tiene solo il valore della chiave primaria della riga modificata e il tipo di modifica avvenuta (I,U,D)</a:t>
            </a:r>
            <a:r>
              <a:rPr lang="en-GB" dirty="0"/>
              <a:t> – </a:t>
            </a:r>
            <a:r>
              <a:rPr lang="en-GB" dirty="0" err="1"/>
              <a:t>ovviamente</a:t>
            </a:r>
            <a:r>
              <a:rPr lang="en-GB" dirty="0"/>
              <a:t> le </a:t>
            </a:r>
            <a:r>
              <a:rPr lang="en-GB" dirty="0" err="1"/>
              <a:t>tabelle</a:t>
            </a:r>
            <a:r>
              <a:rPr lang="en-GB" dirty="0"/>
              <a:t> </a:t>
            </a:r>
            <a:r>
              <a:rPr lang="en-GB" dirty="0" err="1"/>
              <a:t>coinvolte</a:t>
            </a:r>
            <a:r>
              <a:rPr lang="en-GB" dirty="0"/>
              <a:t> </a:t>
            </a:r>
            <a:r>
              <a:rPr lang="en-GB" dirty="0" err="1"/>
              <a:t>devono</a:t>
            </a:r>
            <a:r>
              <a:rPr lang="en-GB" dirty="0"/>
              <a:t> </a:t>
            </a:r>
            <a:r>
              <a:rPr lang="en-GB" dirty="0" err="1"/>
              <a:t>avere</a:t>
            </a:r>
            <a:r>
              <a:rPr lang="en-GB" dirty="0"/>
              <a:t> </a:t>
            </a:r>
            <a:r>
              <a:rPr lang="en-GB" dirty="0" err="1"/>
              <a:t>una</a:t>
            </a:r>
            <a:r>
              <a:rPr lang="en-GB" dirty="0"/>
              <a:t> </a:t>
            </a:r>
            <a:r>
              <a:rPr lang="en-GB" dirty="0" err="1"/>
              <a:t>chiave</a:t>
            </a:r>
            <a:r>
              <a:rPr lang="en-GB" dirty="0"/>
              <a:t> </a:t>
            </a:r>
            <a:r>
              <a:rPr lang="en-GB" dirty="0" err="1"/>
              <a:t>primaria</a:t>
            </a:r>
            <a:r>
              <a:rPr lang="en-GB" dirty="0"/>
              <a:t> </a:t>
            </a:r>
            <a:r>
              <a:rPr lang="en-GB" dirty="0" err="1"/>
              <a:t>formata</a:t>
            </a:r>
            <a:r>
              <a:rPr lang="en-GB" dirty="0"/>
              <a:t> da solo </a:t>
            </a:r>
            <a:r>
              <a:rPr lang="en-GB" dirty="0" err="1"/>
              <a:t>una</a:t>
            </a:r>
            <a:r>
              <a:rPr lang="en-GB" dirty="0"/>
              <a:t> </a:t>
            </a:r>
            <a:r>
              <a:rPr lang="en-GB" dirty="0" err="1"/>
              <a:t>colonna</a:t>
            </a:r>
            <a:r>
              <a:rPr lang="en-GB" dirty="0"/>
              <a:t> ma </a:t>
            </a:r>
            <a:r>
              <a:rPr lang="en-GB" dirty="0" err="1"/>
              <a:t>nell’ambito</a:t>
            </a:r>
            <a:r>
              <a:rPr lang="en-GB" dirty="0"/>
              <a:t> mobile </a:t>
            </a:r>
            <a:r>
              <a:rPr lang="en-GB" dirty="0" err="1"/>
              <a:t>si</a:t>
            </a:r>
            <a:r>
              <a:rPr lang="en-GB" dirty="0"/>
              <a:t> </a:t>
            </a:r>
            <a:r>
              <a:rPr lang="en-GB" dirty="0" err="1"/>
              <a:t>usa</a:t>
            </a:r>
            <a:r>
              <a:rPr lang="en-GB" dirty="0"/>
              <a:t> la </a:t>
            </a:r>
            <a:r>
              <a:rPr lang="en-GB" dirty="0" err="1"/>
              <a:t>classica</a:t>
            </a:r>
            <a:r>
              <a:rPr lang="en-GB" dirty="0"/>
              <a:t> Guid e non </a:t>
            </a:r>
            <a:r>
              <a:rPr lang="en-GB" dirty="0" err="1"/>
              <a:t>dovrebbe</a:t>
            </a:r>
            <a:r>
              <a:rPr lang="en-GB" dirty="0"/>
              <a:t> </a:t>
            </a:r>
            <a:r>
              <a:rPr lang="en-GB" dirty="0" err="1"/>
              <a:t>essere</a:t>
            </a:r>
            <a:r>
              <a:rPr lang="en-GB" dirty="0"/>
              <a:t> un </a:t>
            </a:r>
            <a:r>
              <a:rPr lang="en-GB" dirty="0" err="1"/>
              <a:t>probloema</a:t>
            </a:r>
            <a:endParaRPr lang="en-GB" dirty="0"/>
          </a:p>
          <a:p>
            <a:pPr marL="181240" indent="-181240">
              <a:buFont typeface="Arial" panose="020B0604020202020204" pitchFamily="34" charset="0"/>
              <a:buChar char="•"/>
            </a:pPr>
            <a:r>
              <a:rPr lang="en-GB" dirty="0"/>
              <a:t>Di default </a:t>
            </a:r>
            <a:r>
              <a:rPr lang="en-GB" dirty="0" err="1"/>
              <a:t>questa</a:t>
            </a:r>
            <a:r>
              <a:rPr lang="en-GB" dirty="0"/>
              <a:t> </a:t>
            </a:r>
            <a:r>
              <a:rPr lang="en-GB" dirty="0" err="1"/>
              <a:t>funzione</a:t>
            </a:r>
            <a:r>
              <a:rPr lang="en-GB" dirty="0"/>
              <a:t> non è </a:t>
            </a:r>
            <a:r>
              <a:rPr lang="en-GB" dirty="0" err="1"/>
              <a:t>attivata</a:t>
            </a:r>
            <a:r>
              <a:rPr lang="en-GB" dirty="0"/>
              <a:t> </a:t>
            </a:r>
            <a:r>
              <a:rPr lang="en-GB" dirty="0" err="1"/>
              <a:t>su</a:t>
            </a:r>
            <a:r>
              <a:rPr lang="en-GB" dirty="0"/>
              <a:t> alcuna </a:t>
            </a:r>
            <a:r>
              <a:rPr lang="en-GB" dirty="0" err="1"/>
              <a:t>istanza</a:t>
            </a:r>
            <a:r>
              <a:rPr lang="en-GB" dirty="0"/>
              <a:t> di </a:t>
            </a:r>
            <a:r>
              <a:rPr lang="en-GB" dirty="0" err="1"/>
              <a:t>Sql</a:t>
            </a:r>
            <a:r>
              <a:rPr lang="en-GB" dirty="0"/>
              <a:t> Server – </a:t>
            </a:r>
            <a:r>
              <a:rPr lang="en-GB" dirty="0" err="1"/>
              <a:t>si</a:t>
            </a:r>
            <a:r>
              <a:rPr lang="en-GB" dirty="0"/>
              <a:t> </a:t>
            </a:r>
            <a:r>
              <a:rPr lang="en-GB" dirty="0" err="1"/>
              <a:t>deve</a:t>
            </a:r>
            <a:r>
              <a:rPr lang="en-GB" dirty="0"/>
              <a:t> </a:t>
            </a:r>
            <a:r>
              <a:rPr lang="en-GB" dirty="0" err="1"/>
              <a:t>attivare</a:t>
            </a:r>
            <a:r>
              <a:rPr lang="en-GB" dirty="0"/>
              <a:t> a </a:t>
            </a:r>
            <a:r>
              <a:rPr lang="en-GB" dirty="0" err="1"/>
              <a:t>livello</a:t>
            </a:r>
            <a:r>
              <a:rPr lang="en-GB" dirty="0"/>
              <a:t> di database e </a:t>
            </a:r>
            <a:r>
              <a:rPr lang="en-GB" dirty="0" err="1"/>
              <a:t>quindi</a:t>
            </a:r>
            <a:r>
              <a:rPr lang="en-GB" dirty="0"/>
              <a:t> per </a:t>
            </a:r>
            <a:r>
              <a:rPr lang="en-GB" dirty="0" err="1"/>
              <a:t>ogni</a:t>
            </a:r>
            <a:r>
              <a:rPr lang="en-GB" dirty="0"/>
              <a:t> </a:t>
            </a:r>
            <a:r>
              <a:rPr lang="en-GB" dirty="0" err="1"/>
              <a:t>singola</a:t>
            </a:r>
            <a:r>
              <a:rPr lang="en-GB" dirty="0"/>
              <a:t> </a:t>
            </a:r>
            <a:r>
              <a:rPr lang="en-GB" dirty="0" err="1"/>
              <a:t>tabella</a:t>
            </a:r>
            <a:r>
              <a:rPr lang="en-GB" dirty="0"/>
              <a:t>.</a:t>
            </a:r>
          </a:p>
          <a:p>
            <a:pPr marL="181240" indent="-181240" defTabSz="966612">
              <a:buFont typeface="Arial" panose="020B0604020202020204" pitchFamily="34" charset="0"/>
              <a:buChar char="•"/>
              <a:defRPr/>
            </a:pPr>
            <a:r>
              <a:rPr lang="it-IT" sz="1300" dirty="0">
                <a:latin typeface="Calibri" panose="020F0502020204030204" pitchFamily="34" charset="0"/>
                <a:ea typeface="Calibri" panose="020F0502020204030204" pitchFamily="34" charset="0"/>
                <a:cs typeface="Arial" panose="020B0604020202020204" pitchFamily="34" charset="0"/>
              </a:rPr>
              <a:t>Le </a:t>
            </a:r>
            <a:r>
              <a:rPr lang="it-IT" sz="1300" dirty="0" err="1">
                <a:latin typeface="Calibri" panose="020F0502020204030204" pitchFamily="34" charset="0"/>
                <a:ea typeface="Calibri" panose="020F0502020204030204" pitchFamily="34" charset="0"/>
                <a:cs typeface="Arial" panose="020B0604020202020204" pitchFamily="34" charset="0"/>
              </a:rPr>
              <a:t>perfomance</a:t>
            </a:r>
            <a:r>
              <a:rPr lang="it-IT" sz="1300" dirty="0">
                <a:latin typeface="Calibri" panose="020F0502020204030204" pitchFamily="34" charset="0"/>
                <a:ea typeface="Calibri" panose="020F0502020204030204" pitchFamily="34" charset="0"/>
                <a:cs typeface="Arial" panose="020B0604020202020204" pitchFamily="34" charset="0"/>
              </a:rPr>
              <a:t> vengono penalizzate in modo impercettibile  perché il sistema si basa tutto sulla lettura del file di Log di </a:t>
            </a:r>
            <a:r>
              <a:rPr lang="it-IT" sz="1300" dirty="0" err="1">
                <a:latin typeface="Calibri" panose="020F0502020204030204" pitchFamily="34" charset="0"/>
                <a:ea typeface="Calibri" panose="020F0502020204030204" pitchFamily="34" charset="0"/>
                <a:cs typeface="Arial" panose="020B0604020202020204" pitchFamily="34" charset="0"/>
              </a:rPr>
              <a:t>Sql</a:t>
            </a:r>
            <a:r>
              <a:rPr lang="it-IT" sz="1300" dirty="0">
                <a:latin typeface="Calibri" panose="020F0502020204030204" pitchFamily="34" charset="0"/>
                <a:ea typeface="Calibri" panose="020F0502020204030204" pitchFamily="34" charset="0"/>
                <a:cs typeface="Arial" panose="020B0604020202020204" pitchFamily="34" charset="0"/>
              </a:rPr>
              <a:t> Server</a:t>
            </a:r>
          </a:p>
          <a:p>
            <a:pPr marL="181240" indent="-181240" defTabSz="966612">
              <a:buFont typeface="Arial" panose="020B0604020202020204" pitchFamily="34" charset="0"/>
              <a:buChar char="•"/>
              <a:defRPr/>
            </a:pPr>
            <a:r>
              <a:rPr lang="it-IT" sz="1300" dirty="0">
                <a:latin typeface="Calibri" panose="020F0502020204030204" pitchFamily="34" charset="0"/>
                <a:ea typeface="Calibri" panose="020F0502020204030204" pitchFamily="34" charset="0"/>
                <a:cs typeface="Arial" panose="020B0604020202020204" pitchFamily="34" charset="0"/>
              </a:rPr>
              <a:t>Abbiamo in produzione soluzioni basate su questo anche abbastanza grossi e l’extra storage richiesto e le </a:t>
            </a:r>
            <a:r>
              <a:rPr lang="it-IT" sz="1300" dirty="0" err="1">
                <a:latin typeface="Calibri" panose="020F0502020204030204" pitchFamily="34" charset="0"/>
                <a:ea typeface="Calibri" panose="020F0502020204030204" pitchFamily="34" charset="0"/>
                <a:cs typeface="Arial" panose="020B0604020202020204" pitchFamily="34" charset="0"/>
              </a:rPr>
              <a:t>penality-perfomance</a:t>
            </a:r>
            <a:r>
              <a:rPr lang="it-IT" sz="1300" dirty="0">
                <a:latin typeface="Calibri" panose="020F0502020204030204" pitchFamily="34" charset="0"/>
                <a:ea typeface="Calibri" panose="020F0502020204030204" pitchFamily="34" charset="0"/>
                <a:cs typeface="Arial" panose="020B0604020202020204" pitchFamily="34" charset="0"/>
              </a:rPr>
              <a:t> abbiamo visto essere modeste</a:t>
            </a:r>
            <a:endParaRPr lang="en-GB" dirty="0"/>
          </a:p>
          <a:p>
            <a:pPr marL="181240" indent="-181240">
              <a:buFont typeface="Arial" panose="020B0604020202020204" pitchFamily="34" charset="0"/>
              <a:buChar char="•"/>
            </a:pPr>
            <a:r>
              <a:rPr lang="en-GB" dirty="0" err="1"/>
              <a:t>Pertanto</a:t>
            </a:r>
            <a:r>
              <a:rPr lang="en-GB" dirty="0"/>
              <a:t> un </a:t>
            </a:r>
            <a:r>
              <a:rPr lang="en-GB" dirty="0" err="1"/>
              <a:t>metodo</a:t>
            </a:r>
            <a:r>
              <a:rPr lang="en-GB" dirty="0"/>
              <a:t> </a:t>
            </a:r>
            <a:r>
              <a:rPr lang="en-GB" dirty="0" err="1"/>
              <a:t>molto</a:t>
            </a:r>
            <a:r>
              <a:rPr lang="en-GB" dirty="0"/>
              <a:t> semplice per </a:t>
            </a:r>
            <a:r>
              <a:rPr lang="en-GB" dirty="0" err="1"/>
              <a:t>tenere</a:t>
            </a:r>
            <a:r>
              <a:rPr lang="en-GB" dirty="0"/>
              <a:t> in sync un </a:t>
            </a:r>
            <a:r>
              <a:rPr lang="en-GB" dirty="0" err="1"/>
              <a:t>db</a:t>
            </a:r>
            <a:r>
              <a:rPr lang="en-GB" dirty="0"/>
              <a:t> del mobile con </a:t>
            </a:r>
            <a:r>
              <a:rPr lang="en-GB" dirty="0" err="1"/>
              <a:t>un’istanza</a:t>
            </a:r>
            <a:r>
              <a:rPr lang="en-GB" dirty="0"/>
              <a:t> di </a:t>
            </a:r>
            <a:r>
              <a:rPr lang="en-GB" dirty="0" err="1"/>
              <a:t>Sql</a:t>
            </a:r>
            <a:r>
              <a:rPr lang="en-GB" dirty="0"/>
              <a:t> Server (</a:t>
            </a:r>
            <a:r>
              <a:rPr lang="en-GB" dirty="0" err="1"/>
              <a:t>quindi</a:t>
            </a:r>
            <a:r>
              <a:rPr lang="en-GB" dirty="0"/>
              <a:t> </a:t>
            </a:r>
            <a:r>
              <a:rPr lang="en-GB" dirty="0" err="1"/>
              <a:t>processo</a:t>
            </a:r>
            <a:r>
              <a:rPr lang="en-GB" dirty="0"/>
              <a:t> Pull, </a:t>
            </a:r>
            <a:r>
              <a:rPr lang="en-GB" dirty="0" err="1"/>
              <a:t>che</a:t>
            </a:r>
            <a:r>
              <a:rPr lang="en-GB" dirty="0"/>
              <a:t> è </a:t>
            </a:r>
            <a:r>
              <a:rPr lang="en-GB" dirty="0" err="1"/>
              <a:t>quello</a:t>
            </a:r>
            <a:r>
              <a:rPr lang="en-GB" dirty="0"/>
              <a:t> </a:t>
            </a:r>
            <a:r>
              <a:rPr lang="en-GB" dirty="0" err="1"/>
              <a:t>più</a:t>
            </a:r>
            <a:r>
              <a:rPr lang="en-GB" dirty="0"/>
              <a:t> </a:t>
            </a:r>
            <a:r>
              <a:rPr lang="en-GB" dirty="0" err="1"/>
              <a:t>sensibile</a:t>
            </a:r>
            <a:r>
              <a:rPr lang="en-GB" dirty="0"/>
              <a:t> </a:t>
            </a:r>
            <a:r>
              <a:rPr lang="en-GB" dirty="0" err="1"/>
              <a:t>perchè</a:t>
            </a:r>
            <a:r>
              <a:rPr lang="en-GB" dirty="0"/>
              <a:t> il </a:t>
            </a:r>
            <a:r>
              <a:rPr lang="en-GB" dirty="0" err="1"/>
              <a:t>db</a:t>
            </a:r>
            <a:r>
              <a:rPr lang="en-GB" dirty="0"/>
              <a:t> di backend </a:t>
            </a:r>
            <a:r>
              <a:rPr lang="en-GB" dirty="0" err="1"/>
              <a:t>si</a:t>
            </a:r>
            <a:r>
              <a:rPr lang="en-GB" dirty="0"/>
              <a:t> presume </a:t>
            </a:r>
            <a:r>
              <a:rPr lang="en-GB" dirty="0" err="1"/>
              <a:t>sia</a:t>
            </a:r>
            <a:r>
              <a:rPr lang="en-GB" dirty="0"/>
              <a:t> il </a:t>
            </a:r>
            <a:r>
              <a:rPr lang="en-GB" dirty="0" err="1"/>
              <a:t>più</a:t>
            </a:r>
            <a:r>
              <a:rPr lang="en-GB" dirty="0"/>
              <a:t> grosso) è </a:t>
            </a:r>
            <a:r>
              <a:rPr lang="en-GB" dirty="0" err="1"/>
              <a:t>quello</a:t>
            </a:r>
            <a:r>
              <a:rPr lang="en-GB" dirty="0"/>
              <a:t> di </a:t>
            </a:r>
            <a:r>
              <a:rPr lang="en-GB" dirty="0" err="1"/>
              <a:t>avere</a:t>
            </a:r>
            <a:r>
              <a:rPr lang="en-GB" dirty="0"/>
              <a:t> la </a:t>
            </a:r>
            <a:r>
              <a:rPr lang="en-GB" dirty="0" err="1"/>
              <a:t>la</a:t>
            </a:r>
            <a:r>
              <a:rPr lang="en-GB" dirty="0"/>
              <a:t> </a:t>
            </a:r>
            <a:r>
              <a:rPr lang="en-GB" dirty="0" err="1"/>
              <a:t>lista</a:t>
            </a:r>
            <a:r>
              <a:rPr lang="en-GB" dirty="0"/>
              <a:t> dei </a:t>
            </a:r>
            <a:r>
              <a:rPr lang="en-GB" dirty="0" err="1"/>
              <a:t>cambiamenti</a:t>
            </a:r>
            <a:r>
              <a:rPr lang="en-GB" dirty="0"/>
              <a:t> </a:t>
            </a:r>
            <a:r>
              <a:rPr lang="en-GB" dirty="0" err="1"/>
              <a:t>avvenuti</a:t>
            </a:r>
            <a:r>
              <a:rPr lang="en-GB" dirty="0"/>
              <a:t> </a:t>
            </a:r>
            <a:r>
              <a:rPr lang="en-GB" dirty="0" err="1"/>
              <a:t>dall’ultima</a:t>
            </a:r>
            <a:r>
              <a:rPr lang="en-GB" dirty="0"/>
              <a:t> </a:t>
            </a:r>
            <a:r>
              <a:rPr lang="en-GB" dirty="0" err="1"/>
              <a:t>interrgogazione</a:t>
            </a:r>
            <a:endParaRPr lang="en-GB" dirty="0"/>
          </a:p>
          <a:p>
            <a:pPr marL="181240" indent="-181240">
              <a:buFont typeface="Arial" panose="020B0604020202020204" pitchFamily="34" charset="0"/>
              <a:buChar char="•"/>
            </a:pPr>
            <a:r>
              <a:rPr lang="en-GB" dirty="0" err="1"/>
              <a:t>Quindi</a:t>
            </a:r>
            <a:r>
              <a:rPr lang="en-GB" dirty="0"/>
              <a:t> il client </a:t>
            </a:r>
            <a:r>
              <a:rPr lang="en-GB" dirty="0" err="1"/>
              <a:t>deve</a:t>
            </a:r>
            <a:r>
              <a:rPr lang="en-GB" dirty="0"/>
              <a:t> </a:t>
            </a:r>
            <a:r>
              <a:rPr lang="en-GB" dirty="0" err="1"/>
              <a:t>tenersi</a:t>
            </a:r>
            <a:r>
              <a:rPr lang="en-GB" dirty="0"/>
              <a:t> in </a:t>
            </a:r>
            <a:r>
              <a:rPr lang="en-GB" dirty="0" err="1"/>
              <a:t>qualche</a:t>
            </a:r>
            <a:r>
              <a:rPr lang="en-GB" dirty="0"/>
              <a:t> modo il </a:t>
            </a:r>
            <a:r>
              <a:rPr lang="en-GB" dirty="0" err="1"/>
              <a:t>numero</a:t>
            </a:r>
            <a:r>
              <a:rPr lang="en-GB" dirty="0"/>
              <a:t> </a:t>
            </a:r>
            <a:r>
              <a:rPr lang="en-GB" dirty="0" err="1"/>
              <a:t>dell’ultima</a:t>
            </a:r>
            <a:r>
              <a:rPr lang="en-GB" dirty="0"/>
              <a:t> </a:t>
            </a:r>
            <a:r>
              <a:rPr lang="en-GB" dirty="0" err="1"/>
              <a:t>versione</a:t>
            </a:r>
            <a:r>
              <a:rPr lang="en-GB" dirty="0"/>
              <a:t>, e </a:t>
            </a:r>
            <a:r>
              <a:rPr lang="en-GB" dirty="0" err="1"/>
              <a:t>quindi</a:t>
            </a:r>
            <a:r>
              <a:rPr lang="en-GB" dirty="0"/>
              <a:t> </a:t>
            </a:r>
            <a:r>
              <a:rPr lang="en-GB" dirty="0" err="1"/>
              <a:t>quando</a:t>
            </a:r>
            <a:r>
              <a:rPr lang="en-GB" dirty="0"/>
              <a:t> </a:t>
            </a:r>
            <a:r>
              <a:rPr lang="en-GB" dirty="0" err="1"/>
              <a:t>interroga</a:t>
            </a:r>
            <a:r>
              <a:rPr lang="en-GB" dirty="0"/>
              <a:t> il backend </a:t>
            </a:r>
            <a:r>
              <a:rPr lang="en-GB" dirty="0" err="1"/>
              <a:t>passargli</a:t>
            </a:r>
            <a:r>
              <a:rPr lang="en-GB" dirty="0"/>
              <a:t> </a:t>
            </a:r>
            <a:r>
              <a:rPr lang="en-GB" dirty="0" err="1"/>
              <a:t>questo</a:t>
            </a:r>
            <a:r>
              <a:rPr lang="en-GB" dirty="0"/>
              <a:t> </a:t>
            </a:r>
            <a:r>
              <a:rPr lang="en-GB" dirty="0" err="1"/>
              <a:t>numero</a:t>
            </a:r>
            <a:r>
              <a:rPr lang="en-GB" dirty="0"/>
              <a:t>: il backend in </a:t>
            </a:r>
            <a:r>
              <a:rPr lang="en-GB" dirty="0" err="1"/>
              <a:t>questo</a:t>
            </a:r>
            <a:r>
              <a:rPr lang="en-GB" dirty="0"/>
              <a:t> modo è in </a:t>
            </a:r>
            <a:r>
              <a:rPr lang="en-GB" dirty="0" err="1"/>
              <a:t>grado</a:t>
            </a:r>
            <a:r>
              <a:rPr lang="en-GB" dirty="0"/>
              <a:t> di </a:t>
            </a:r>
            <a:r>
              <a:rPr lang="en-GB" dirty="0" err="1"/>
              <a:t>fornire</a:t>
            </a:r>
            <a:r>
              <a:rPr lang="en-GB" dirty="0"/>
              <a:t> le tuple </a:t>
            </a:r>
            <a:r>
              <a:rPr lang="en-GB" dirty="0" err="1"/>
              <a:t>modificate</a:t>
            </a:r>
            <a:endParaRPr lang="en-GB" dirty="0"/>
          </a:p>
          <a:p>
            <a:pPr marL="181240" indent="-181240">
              <a:buFont typeface="Arial" panose="020B0604020202020204" pitchFamily="34" charset="0"/>
              <a:buChar char="•"/>
            </a:pPr>
            <a:r>
              <a:rPr lang="it-IT" dirty="0"/>
              <a:t>In questo modo diventa facile mettere su un </a:t>
            </a:r>
            <a:r>
              <a:rPr lang="it-IT" dirty="0" err="1"/>
              <a:t>backend</a:t>
            </a:r>
            <a:r>
              <a:rPr lang="it-IT" dirty="0"/>
              <a:t> che fornisce le sole righe variate, e quindi il client sa quali righe cancellare e quali righe sono state inserite o modificate e quindi richiede il valore attuale per quelle.</a:t>
            </a:r>
          </a:p>
          <a:p>
            <a:pPr marL="181240" indent="-181240">
              <a:buFont typeface="Arial" panose="020B0604020202020204" pitchFamily="34" charset="0"/>
              <a:buChar char="•"/>
            </a:pPr>
            <a:endParaRPr lang="it-IT" dirty="0"/>
          </a:p>
          <a:p>
            <a:endParaRPr lang="it-IT"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360295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3BD2-7596-0F9C-F241-59696C798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74FBA-07D6-6D7B-755F-A70AE4C0A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409DE-60DE-B2D8-692A-F3519D77C73E}"/>
              </a:ext>
            </a:extLst>
          </p:cNvPr>
          <p:cNvSpPr>
            <a:spLocks noGrp="1"/>
          </p:cNvSpPr>
          <p:nvPr>
            <p:ph type="body" idx="1"/>
          </p:nvPr>
        </p:nvSpPr>
        <p:spPr/>
        <p:txBody>
          <a:bodyPr/>
          <a:lstStyle/>
          <a:p>
            <a:pPr marL="181240" indent="-181240">
              <a:buFont typeface="Arial" panose="020B0604020202020204" pitchFamily="34" charset="0"/>
              <a:buChar char="•"/>
            </a:pPr>
            <a:r>
              <a:rPr lang="en-US" dirty="0" err="1"/>
              <a:t>Ancora</a:t>
            </a:r>
            <a:r>
              <a:rPr lang="en-US" dirty="0"/>
              <a:t> per </a:t>
            </a:r>
            <a:r>
              <a:rPr lang="en-US" dirty="0" err="1"/>
              <a:t>chiarire</a:t>
            </a:r>
            <a:r>
              <a:rPr lang="en-US" dirty="0"/>
              <a:t>: con </a:t>
            </a:r>
            <a:r>
              <a:rPr lang="en-US" dirty="0" err="1"/>
              <a:t>questi</a:t>
            </a:r>
            <a:r>
              <a:rPr lang="en-US" dirty="0"/>
              <a:t> </a:t>
            </a:r>
            <a:r>
              <a:rPr lang="en-US" dirty="0" err="1"/>
              <a:t>comandi</a:t>
            </a:r>
            <a:r>
              <a:rPr lang="en-US" dirty="0"/>
              <a:t> non </a:t>
            </a:r>
            <a:r>
              <a:rPr lang="en-US" dirty="0" err="1"/>
              <a:t>si</a:t>
            </a:r>
            <a:r>
              <a:rPr lang="en-US" dirty="0"/>
              <a:t> cambia in </a:t>
            </a:r>
            <a:r>
              <a:rPr lang="en-US" dirty="0" err="1"/>
              <a:t>alcun</a:t>
            </a:r>
            <a:r>
              <a:rPr lang="en-US" dirty="0"/>
              <a:t> modo la </a:t>
            </a:r>
            <a:r>
              <a:rPr lang="en-US" dirty="0" err="1"/>
              <a:t>struttura</a:t>
            </a:r>
            <a:r>
              <a:rPr lang="en-US" dirty="0"/>
              <a:t> </a:t>
            </a:r>
            <a:r>
              <a:rPr lang="en-US" dirty="0" err="1"/>
              <a:t>delle</a:t>
            </a:r>
            <a:r>
              <a:rPr lang="en-US" dirty="0"/>
              <a:t> </a:t>
            </a:r>
            <a:r>
              <a:rPr lang="en-US" dirty="0" err="1"/>
              <a:t>tabelle</a:t>
            </a:r>
            <a:r>
              <a:rPr lang="en-US" dirty="0"/>
              <a:t> e </a:t>
            </a:r>
            <a:r>
              <a:rPr lang="en-US" dirty="0" err="1"/>
              <a:t>nemmeno</a:t>
            </a:r>
            <a:r>
              <a:rPr lang="en-US" dirty="0"/>
              <a:t> </a:t>
            </a:r>
            <a:r>
              <a:rPr lang="en-US" dirty="0" err="1"/>
              <a:t>si</a:t>
            </a:r>
            <a:r>
              <a:rPr lang="en-US" dirty="0"/>
              <a:t> </a:t>
            </a:r>
            <a:r>
              <a:rPr lang="en-US" dirty="0" err="1"/>
              <a:t>mettono</a:t>
            </a:r>
            <a:r>
              <a:rPr lang="en-US" dirty="0"/>
              <a:t> </a:t>
            </a:r>
            <a:r>
              <a:rPr lang="en-US" dirty="0" err="1"/>
              <a:t>strani</a:t>
            </a:r>
            <a:r>
              <a:rPr lang="en-US" dirty="0"/>
              <a:t> trigger: - come </a:t>
            </a:r>
            <a:r>
              <a:rPr lang="en-US" dirty="0" err="1"/>
              <a:t>detto</a:t>
            </a:r>
            <a:r>
              <a:rPr lang="en-US" dirty="0"/>
              <a:t> </a:t>
            </a:r>
            <a:r>
              <a:rPr lang="en-US" dirty="0" err="1"/>
              <a:t>tutto</a:t>
            </a:r>
            <a:r>
              <a:rPr lang="en-US" dirty="0"/>
              <a:t> </a:t>
            </a:r>
            <a:r>
              <a:rPr lang="en-US" dirty="0" err="1"/>
              <a:t>funziona</a:t>
            </a:r>
            <a:r>
              <a:rPr lang="en-US" dirty="0"/>
              <a:t> con un </a:t>
            </a:r>
            <a:r>
              <a:rPr lang="en-US" dirty="0" err="1"/>
              <a:t>processo</a:t>
            </a:r>
            <a:r>
              <a:rPr lang="en-US" dirty="0"/>
              <a:t> </a:t>
            </a:r>
            <a:r>
              <a:rPr lang="en-US" dirty="0" err="1"/>
              <a:t>che</a:t>
            </a:r>
            <a:r>
              <a:rPr lang="en-US" dirty="0"/>
              <a:t> </a:t>
            </a:r>
            <a:r>
              <a:rPr lang="en-US" dirty="0" err="1"/>
              <a:t>monitora</a:t>
            </a:r>
            <a:r>
              <a:rPr lang="en-US" dirty="0"/>
              <a:t> il log file di </a:t>
            </a:r>
            <a:r>
              <a:rPr lang="en-US" dirty="0" err="1"/>
              <a:t>Sql</a:t>
            </a:r>
            <a:endParaRPr lang="en-US" dirty="0"/>
          </a:p>
          <a:p>
            <a:pPr marL="181240" indent="-181240">
              <a:buFont typeface="Arial" panose="020B0604020202020204" pitchFamily="34" charset="0"/>
              <a:buChar char="•"/>
            </a:pPr>
            <a:r>
              <a:rPr lang="en-US" dirty="0" err="1"/>
              <a:t>Change_Retention</a:t>
            </a:r>
            <a:r>
              <a:rPr lang="en-US" dirty="0"/>
              <a:t>: </a:t>
            </a:r>
            <a:r>
              <a:rPr lang="en-US" dirty="0" err="1"/>
              <a:t>deve</a:t>
            </a:r>
            <a:r>
              <a:rPr lang="en-US" dirty="0"/>
              <a:t> </a:t>
            </a:r>
            <a:r>
              <a:rPr lang="en-US" dirty="0" err="1"/>
              <a:t>essere</a:t>
            </a:r>
            <a:r>
              <a:rPr lang="en-US" dirty="0"/>
              <a:t> </a:t>
            </a:r>
            <a:r>
              <a:rPr lang="en-US" dirty="0" err="1"/>
              <a:t>studiato</a:t>
            </a:r>
            <a:r>
              <a:rPr lang="en-US" dirty="0"/>
              <a:t> bene </a:t>
            </a:r>
            <a:r>
              <a:rPr lang="en-US" dirty="0" err="1"/>
              <a:t>perchè</a:t>
            </a:r>
            <a:r>
              <a:rPr lang="en-US" dirty="0"/>
              <a:t> </a:t>
            </a:r>
            <a:r>
              <a:rPr lang="en-US" dirty="0" err="1"/>
              <a:t>passato</a:t>
            </a:r>
            <a:r>
              <a:rPr lang="en-US" dirty="0"/>
              <a:t> il period </a:t>
            </a:r>
            <a:r>
              <a:rPr lang="en-US" dirty="0" err="1"/>
              <a:t>impostato</a:t>
            </a:r>
            <a:r>
              <a:rPr lang="en-US" dirty="0"/>
              <a:t> le </a:t>
            </a:r>
            <a:r>
              <a:rPr lang="en-US" dirty="0" err="1"/>
              <a:t>modifiche</a:t>
            </a:r>
            <a:r>
              <a:rPr lang="en-US" dirty="0"/>
              <a:t> </a:t>
            </a:r>
            <a:r>
              <a:rPr lang="en-US" dirty="0" err="1"/>
              <a:t>sono</a:t>
            </a:r>
            <a:r>
              <a:rPr lang="en-US" dirty="0"/>
              <a:t> perse</a:t>
            </a:r>
          </a:p>
          <a:p>
            <a:pPr marL="181240" indent="-181240">
              <a:buFont typeface="Arial" panose="020B0604020202020204" pitchFamily="34" charset="0"/>
              <a:buChar char="•"/>
            </a:pPr>
            <a:r>
              <a:rPr lang="en-US" dirty="0"/>
              <a:t>When the TRACK_COLUMNS_UPDATED option is set to ON, the SQL Server Database Engine stores extra information about which columns were updated to the internal change tracking table. Column tracking can enable an application to synchronize only those columns that were updated.</a:t>
            </a:r>
          </a:p>
          <a:p>
            <a:pPr marL="181240" indent="-181240">
              <a:buFont typeface="Arial" panose="020B0604020202020204" pitchFamily="34" charset="0"/>
              <a:buChar char="•"/>
            </a:pPr>
            <a:r>
              <a:rPr lang="en-US" dirty="0"/>
              <a:t>Noi la </a:t>
            </a:r>
            <a:r>
              <a:rPr lang="en-US" dirty="0" err="1"/>
              <a:t>mettiamo</a:t>
            </a:r>
            <a:r>
              <a:rPr lang="en-US" dirty="0"/>
              <a:t> a OFF </a:t>
            </a:r>
            <a:r>
              <a:rPr lang="en-US" dirty="0" err="1"/>
              <a:t>perchè</a:t>
            </a:r>
            <a:r>
              <a:rPr lang="en-US" dirty="0"/>
              <a:t> ci serve </a:t>
            </a:r>
            <a:r>
              <a:rPr lang="en-US" dirty="0" err="1"/>
              <a:t>capire</a:t>
            </a:r>
            <a:r>
              <a:rPr lang="en-US" dirty="0"/>
              <a:t> </a:t>
            </a:r>
            <a:r>
              <a:rPr lang="en-US" dirty="0" err="1"/>
              <a:t>quali</a:t>
            </a:r>
            <a:r>
              <a:rPr lang="en-US" dirty="0"/>
              <a:t> tuple </a:t>
            </a:r>
            <a:r>
              <a:rPr lang="en-US" dirty="0" err="1"/>
              <a:t>sono</a:t>
            </a:r>
            <a:r>
              <a:rPr lang="en-US" dirty="0"/>
              <a:t> state variate e </a:t>
            </a:r>
            <a:r>
              <a:rPr lang="en-US" dirty="0" err="1"/>
              <a:t>riscaricarle</a:t>
            </a:r>
            <a:r>
              <a:rPr lang="en-US" dirty="0"/>
              <a:t> per </a:t>
            </a:r>
            <a:r>
              <a:rPr lang="en-US" dirty="0" err="1"/>
              <a:t>intero</a:t>
            </a:r>
            <a:r>
              <a:rPr lang="en-US" dirty="0"/>
              <a:t>, ma in </a:t>
            </a:r>
            <a:r>
              <a:rPr lang="en-US" dirty="0" err="1"/>
              <a:t>alcune</a:t>
            </a:r>
            <a:r>
              <a:rPr lang="en-US" dirty="0"/>
              <a:t> </a:t>
            </a:r>
            <a:r>
              <a:rPr lang="en-US" dirty="0" err="1"/>
              <a:t>soluzioni</a:t>
            </a:r>
            <a:r>
              <a:rPr lang="en-US" dirty="0"/>
              <a:t> </a:t>
            </a:r>
            <a:r>
              <a:rPr lang="en-US" dirty="0" err="1"/>
              <a:t>può</a:t>
            </a:r>
            <a:r>
              <a:rPr lang="en-US" dirty="0"/>
              <a:t> </a:t>
            </a:r>
            <a:r>
              <a:rPr lang="en-US" dirty="0" err="1"/>
              <a:t>essere</a:t>
            </a:r>
            <a:r>
              <a:rPr lang="en-US" dirty="0"/>
              <a:t> utile </a:t>
            </a:r>
            <a:r>
              <a:rPr lang="en-US" dirty="0" err="1"/>
              <a:t>sapere</a:t>
            </a:r>
            <a:r>
              <a:rPr lang="en-US" dirty="0"/>
              <a:t> </a:t>
            </a:r>
            <a:r>
              <a:rPr lang="en-US" dirty="0" err="1"/>
              <a:t>che</a:t>
            </a:r>
            <a:r>
              <a:rPr lang="en-US" dirty="0"/>
              <a:t> </a:t>
            </a:r>
            <a:r>
              <a:rPr lang="en-US" dirty="0" err="1"/>
              <a:t>esiste</a:t>
            </a:r>
            <a:r>
              <a:rPr lang="en-US" dirty="0"/>
              <a:t> la </a:t>
            </a:r>
            <a:r>
              <a:rPr lang="en-US" dirty="0" err="1"/>
              <a:t>possibilità</a:t>
            </a:r>
            <a:r>
              <a:rPr lang="en-US" dirty="0"/>
              <a:t> di </a:t>
            </a:r>
            <a:r>
              <a:rPr lang="en-US" dirty="0" err="1"/>
              <a:t>sapere</a:t>
            </a:r>
            <a:r>
              <a:rPr lang="en-US" dirty="0"/>
              <a:t> </a:t>
            </a:r>
            <a:r>
              <a:rPr lang="en-US" dirty="0" err="1"/>
              <a:t>anche</a:t>
            </a:r>
            <a:r>
              <a:rPr lang="en-US" dirty="0"/>
              <a:t> le </a:t>
            </a:r>
            <a:r>
              <a:rPr lang="en-US" dirty="0" err="1"/>
              <a:t>colonne</a:t>
            </a:r>
            <a:r>
              <a:rPr lang="en-US" dirty="0"/>
              <a:t> variate. </a:t>
            </a:r>
          </a:p>
          <a:p>
            <a:pPr marL="181240" indent="-181240">
              <a:buFont typeface="Arial" panose="020B0604020202020204" pitchFamily="34" charset="0"/>
              <a:buChar char="•"/>
            </a:pPr>
            <a:r>
              <a:rPr lang="en-US" dirty="0" err="1"/>
              <a:t>Ovviamente</a:t>
            </a:r>
            <a:r>
              <a:rPr lang="en-US" dirty="0"/>
              <a:t> se </a:t>
            </a:r>
            <a:r>
              <a:rPr lang="en-US" dirty="0" err="1"/>
              <a:t>si</a:t>
            </a:r>
            <a:r>
              <a:rPr lang="en-US" dirty="0"/>
              <a:t> pone a true Maggiore </a:t>
            </a:r>
            <a:r>
              <a:rPr lang="en-US" dirty="0" err="1"/>
              <a:t>dimensione</a:t>
            </a:r>
            <a:r>
              <a:rPr lang="en-US" dirty="0"/>
              <a:t> e </a:t>
            </a:r>
            <a:r>
              <a:rPr lang="en-US" dirty="0" err="1"/>
              <a:t>complessità</a:t>
            </a:r>
            <a:r>
              <a:rPr lang="en-US" dirty="0"/>
              <a:t>, ma </a:t>
            </a:r>
            <a:r>
              <a:rPr lang="en-US" dirty="0" err="1"/>
              <a:t>funziona</a:t>
            </a:r>
            <a:r>
              <a:rPr lang="en-US" dirty="0"/>
              <a:t> senza </a:t>
            </a:r>
            <a:r>
              <a:rPr lang="en-US" dirty="0" err="1"/>
              <a:t>grossi</a:t>
            </a:r>
            <a:r>
              <a:rPr lang="en-US" dirty="0"/>
              <a:t> </a:t>
            </a:r>
            <a:r>
              <a:rPr lang="en-US" dirty="0" err="1"/>
              <a:t>traumi</a:t>
            </a:r>
            <a:endParaRPr lang="en-US" dirty="0"/>
          </a:p>
          <a:p>
            <a:pPr marL="181240" indent="-18124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B308D30-60F7-0058-EC02-A9BA50D18CA4}"/>
              </a:ext>
            </a:extLst>
          </p:cNvPr>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624337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65.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5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838201" y="2620050"/>
            <a:ext cx="8767482" cy="2387600"/>
          </a:xfrm>
        </p:spPr>
        <p:txBody>
          <a:bodyPr anchor="b"/>
          <a:lstStyle>
            <a:lvl1pPr algn="l">
              <a:defRPr sz="6000">
                <a:latin typeface="Segoe UI" panose="020B0502040204020203" pitchFamily="34" charset="0"/>
                <a:cs typeface="Segoe UI" panose="020B0502040204020203" pitchFamily="34" charset="0"/>
              </a:defRPr>
            </a:lvl1pPr>
          </a:lstStyle>
          <a:p>
            <a:r>
              <a:rPr lang="en-US" dirty="0"/>
              <a:t>Session Title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838201" y="5092205"/>
            <a:ext cx="8767482" cy="766482"/>
          </a:xfrm>
        </p:spPr>
        <p:txBody>
          <a:bodyPr/>
          <a:lstStyle>
            <a:lvl1pPr marL="0" indent="0" algn="l">
              <a:buNone/>
              <a:defRPr sz="2400">
                <a:latin typeface="Segoe UI" panose="020B0502040204020203" pitchFamily="34" charset="0"/>
                <a:cs typeface="Segoe UI" panose="020B0502040204020203" pitchFamily="34" charset="0"/>
              </a:defRPr>
            </a:lvl1pPr>
            <a:lvl2pPr marL="457215" indent="0" algn="ctr">
              <a:buNone/>
              <a:defRPr sz="2000"/>
            </a:lvl2pPr>
            <a:lvl3pPr marL="914430" indent="0" algn="ctr">
              <a:buNone/>
              <a:defRPr sz="1800"/>
            </a:lvl3pPr>
            <a:lvl4pPr marL="1371645" indent="0" algn="ctr">
              <a:buNone/>
              <a:defRPr sz="1600"/>
            </a:lvl4pPr>
            <a:lvl5pPr marL="1828861" indent="0" algn="ctr">
              <a:buNone/>
              <a:defRPr sz="1600"/>
            </a:lvl5pPr>
            <a:lvl6pPr marL="2286075" indent="0" algn="ctr">
              <a:buNone/>
              <a:defRPr sz="1600"/>
            </a:lvl6pPr>
            <a:lvl7pPr marL="2743290" indent="0" algn="ctr">
              <a:buNone/>
              <a:defRPr sz="1600"/>
            </a:lvl7pPr>
            <a:lvl8pPr marL="3200505" indent="0" algn="ctr">
              <a:buNone/>
              <a:defRPr sz="1600"/>
            </a:lvl8pPr>
            <a:lvl9pPr marL="3657720" indent="0" algn="ctr">
              <a:buNone/>
              <a:defRPr sz="1600"/>
            </a:lvl9pPr>
          </a:lstStyle>
          <a:p>
            <a:r>
              <a:rPr lang="en-US" dirty="0"/>
              <a:t>Speaker</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7" name="Graphic 7">
            <a:extLst>
              <a:ext uri="{FF2B5EF4-FFF2-40B4-BE49-F238E27FC236}">
                <a16:creationId xmlns:a16="http://schemas.microsoft.com/office/drawing/2014/main" id="{82429BC5-10B7-4117-B437-50BDC48ECA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079304" y="2939508"/>
            <a:ext cx="3291797" cy="3012831"/>
          </a:xfrm>
          <a:prstGeom prst="rect">
            <a:avLst/>
          </a:prstGeom>
        </p:spPr>
      </p:pic>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grpSp>
        <p:nvGrpSpPr>
          <p:cNvPr id="8" name="Group 6">
            <a:extLst>
              <a:ext uri="{FF2B5EF4-FFF2-40B4-BE49-F238E27FC236}">
                <a16:creationId xmlns:a16="http://schemas.microsoft.com/office/drawing/2014/main" id="{992D3BF3-9A8D-6551-DC5B-FE8764E51AA6}"/>
              </a:ext>
            </a:extLst>
          </p:cNvPr>
          <p:cNvGrpSpPr/>
          <p:nvPr userDrawn="1"/>
        </p:nvGrpSpPr>
        <p:grpSpPr>
          <a:xfrm>
            <a:off x="9264931" y="3429000"/>
            <a:ext cx="2209800" cy="2324100"/>
            <a:chOff x="7048500" y="660400"/>
            <a:chExt cx="2209800" cy="2324100"/>
          </a:xfrm>
        </p:grpSpPr>
        <p:pic>
          <p:nvPicPr>
            <p:cNvPr id="9" name="Graphic 7">
              <a:extLst>
                <a:ext uri="{FF2B5EF4-FFF2-40B4-BE49-F238E27FC236}">
                  <a16:creationId xmlns:a16="http://schemas.microsoft.com/office/drawing/2014/main" id="{3E738F73-1CF8-D3E0-26A3-D4581E5F50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8500" y="660400"/>
              <a:ext cx="2209800" cy="2324100"/>
            </a:xfrm>
            <a:prstGeom prst="rect">
              <a:avLst/>
            </a:prstGeom>
          </p:spPr>
        </p:pic>
        <p:pic>
          <p:nvPicPr>
            <p:cNvPr id="10" name="Graphic 8">
              <a:extLst>
                <a:ext uri="{FF2B5EF4-FFF2-40B4-BE49-F238E27FC236}">
                  <a16:creationId xmlns:a16="http://schemas.microsoft.com/office/drawing/2014/main" id="{F413CA3E-D696-995E-5CCB-AD5DCE45C3F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08236" y="1017000"/>
              <a:ext cx="949224" cy="949224"/>
            </a:xfrm>
            <a:prstGeom prst="rect">
              <a:avLst/>
            </a:prstGeom>
          </p:spPr>
        </p:pic>
      </p:grpSp>
    </p:spTree>
    <p:extLst>
      <p:ext uri="{BB962C8B-B14F-4D97-AF65-F5344CB8AC3E}">
        <p14:creationId xmlns:p14="http://schemas.microsoft.com/office/powerpoint/2010/main" val="27282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err="1"/>
              <a:t>Grazie</a:t>
            </a:r>
            <a:endParaRPr lang="en-US" dirty="0"/>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92F3B251-7903-A84E-ADBD-87B131AF9A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1" y="3675529"/>
            <a:ext cx="2120900" cy="2286000"/>
          </a:xfrm>
          <a:prstGeom prst="rect">
            <a:avLst/>
          </a:prstGeom>
        </p:spPr>
      </p:pic>
    </p:spTree>
    <p:extLst>
      <p:ext uri="{BB962C8B-B14F-4D97-AF65-F5344CB8AC3E}">
        <p14:creationId xmlns:p14="http://schemas.microsoft.com/office/powerpoint/2010/main" val="4104537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DAF990C1-B871-4325-B5BE-04D79D3ACC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1" y="4375150"/>
            <a:ext cx="2578100" cy="1981200"/>
          </a:xfrm>
          <a:prstGeom prst="rect">
            <a:avLst/>
          </a:prstGeom>
        </p:spPr>
      </p:pic>
    </p:spTree>
    <p:extLst>
      <p:ext uri="{BB962C8B-B14F-4D97-AF65-F5344CB8AC3E}">
        <p14:creationId xmlns:p14="http://schemas.microsoft.com/office/powerpoint/2010/main" val="2348051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0" name="Graphic 4">
            <a:extLst>
              <a:ext uri="{FF2B5EF4-FFF2-40B4-BE49-F238E27FC236}">
                <a16:creationId xmlns:a16="http://schemas.microsoft.com/office/drawing/2014/main" id="{813AE1D2-C673-4220-AF2B-E09727BCF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8053" y="4044158"/>
            <a:ext cx="2603500" cy="2222500"/>
          </a:xfrm>
          <a:prstGeom prst="rect">
            <a:avLst/>
          </a:prstGeom>
        </p:spPr>
      </p:pic>
    </p:spTree>
    <p:extLst>
      <p:ext uri="{BB962C8B-B14F-4D97-AF65-F5344CB8AC3E}">
        <p14:creationId xmlns:p14="http://schemas.microsoft.com/office/powerpoint/2010/main" val="250227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1" name="Graphic 6">
            <a:extLst>
              <a:ext uri="{FF2B5EF4-FFF2-40B4-BE49-F238E27FC236}">
                <a16:creationId xmlns:a16="http://schemas.microsoft.com/office/drawing/2014/main" id="{DC1505FC-8581-4A0D-96EE-6E5A7832F8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39941" y="4001295"/>
            <a:ext cx="2590800" cy="2120900"/>
          </a:xfrm>
          <a:prstGeom prst="rect">
            <a:avLst/>
          </a:prstGeom>
        </p:spPr>
      </p:pic>
    </p:spTree>
    <p:extLst>
      <p:ext uri="{BB962C8B-B14F-4D97-AF65-F5344CB8AC3E}">
        <p14:creationId xmlns:p14="http://schemas.microsoft.com/office/powerpoint/2010/main" val="754827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2" name="Graphic 6">
            <a:extLst>
              <a:ext uri="{FF2B5EF4-FFF2-40B4-BE49-F238E27FC236}">
                <a16:creationId xmlns:a16="http://schemas.microsoft.com/office/drawing/2014/main" id="{5C85AC16-43D7-4657-859C-882CEB0861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32" y="3659901"/>
            <a:ext cx="2476500" cy="2438400"/>
          </a:xfrm>
          <a:prstGeom prst="rect">
            <a:avLst/>
          </a:prstGeom>
        </p:spPr>
      </p:pic>
    </p:spTree>
    <p:extLst>
      <p:ext uri="{BB962C8B-B14F-4D97-AF65-F5344CB8AC3E}">
        <p14:creationId xmlns:p14="http://schemas.microsoft.com/office/powerpoint/2010/main" val="2928475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3" name="Graphic 3">
            <a:extLst>
              <a:ext uri="{FF2B5EF4-FFF2-40B4-BE49-F238E27FC236}">
                <a16:creationId xmlns:a16="http://schemas.microsoft.com/office/drawing/2014/main" id="{82784949-2984-45ED-89B1-307B67D7A8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27475" y="3635711"/>
            <a:ext cx="2370080" cy="2541252"/>
          </a:xfrm>
          <a:prstGeom prst="rect">
            <a:avLst/>
          </a:prstGeom>
        </p:spPr>
      </p:pic>
    </p:spTree>
    <p:extLst>
      <p:ext uri="{BB962C8B-B14F-4D97-AF65-F5344CB8AC3E}">
        <p14:creationId xmlns:p14="http://schemas.microsoft.com/office/powerpoint/2010/main" val="4156118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2">
            <a:extLst>
              <a:ext uri="{FF2B5EF4-FFF2-40B4-BE49-F238E27FC236}">
                <a16:creationId xmlns:a16="http://schemas.microsoft.com/office/drawing/2014/main" id="{E5FEC0C1-01BA-4D8D-9DC7-351D4F9C3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65558" y="3834586"/>
            <a:ext cx="2531999" cy="1875934"/>
          </a:xfrm>
          <a:prstGeom prst="rect">
            <a:avLst/>
          </a:prstGeom>
        </p:spPr>
      </p:pic>
    </p:spTree>
    <p:extLst>
      <p:ext uri="{BB962C8B-B14F-4D97-AF65-F5344CB8AC3E}">
        <p14:creationId xmlns:p14="http://schemas.microsoft.com/office/powerpoint/2010/main" val="1647267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5">
            <a:extLst>
              <a:ext uri="{FF2B5EF4-FFF2-40B4-BE49-F238E27FC236}">
                <a16:creationId xmlns:a16="http://schemas.microsoft.com/office/drawing/2014/main" id="{E7221383-AA58-446F-BE90-555A56920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0872" y="3429001"/>
            <a:ext cx="2404233" cy="2518227"/>
          </a:xfrm>
          <a:prstGeom prst="rect">
            <a:avLst/>
          </a:prstGeom>
        </p:spPr>
      </p:pic>
    </p:spTree>
    <p:extLst>
      <p:ext uri="{BB962C8B-B14F-4D97-AF65-F5344CB8AC3E}">
        <p14:creationId xmlns:p14="http://schemas.microsoft.com/office/powerpoint/2010/main" val="2783010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8">
            <a:extLst>
              <a:ext uri="{FF2B5EF4-FFF2-40B4-BE49-F238E27FC236}">
                <a16:creationId xmlns:a16="http://schemas.microsoft.com/office/drawing/2014/main" id="{E8ADA645-27E8-43C9-9ED4-19529E66E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9274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a:xfrm>
            <a:off x="-9236" y="272469"/>
            <a:ext cx="12201236" cy="1325563"/>
          </a:xfrm>
        </p:spPr>
        <p:txBody>
          <a:bodyPr/>
          <a:lstStyle>
            <a:lvl1pPr algn="ctr">
              <a:defRPr b="1">
                <a:solidFill>
                  <a:srgbClr val="7030A0"/>
                </a:solidFill>
              </a:defRPr>
            </a:lvl1pPr>
          </a:lstStyle>
          <a:p>
            <a:r>
              <a:rPr lang="en-US" dirty="0"/>
              <a:t>SPONSOR</a:t>
            </a:r>
          </a:p>
        </p:txBody>
      </p:sp>
      <p:pic>
        <p:nvPicPr>
          <p:cNvPr id="31" name="Immagine 30">
            <a:extLst>
              <a:ext uri="{FF2B5EF4-FFF2-40B4-BE49-F238E27FC236}">
                <a16:creationId xmlns:a16="http://schemas.microsoft.com/office/drawing/2014/main" id="{56F761FD-F927-2017-433A-55E3DF163E72}"/>
              </a:ext>
            </a:extLst>
          </p:cNvPr>
          <p:cNvPicPr>
            <a:picLocks noChangeAspect="1"/>
          </p:cNvPicPr>
          <p:nvPr userDrawn="1"/>
        </p:nvPicPr>
        <p:blipFill rotWithShape="1">
          <a:blip r:embed="rId2"/>
          <a:srcRect t="25716" b="25625"/>
          <a:stretch/>
        </p:blipFill>
        <p:spPr>
          <a:xfrm>
            <a:off x="1054297" y="2182929"/>
            <a:ext cx="4831614" cy="1175510"/>
          </a:xfrm>
          <a:prstGeom prst="rect">
            <a:avLst/>
          </a:prstGeom>
        </p:spPr>
      </p:pic>
      <p:pic>
        <p:nvPicPr>
          <p:cNvPr id="32" name="Immagine 31">
            <a:extLst>
              <a:ext uri="{FF2B5EF4-FFF2-40B4-BE49-F238E27FC236}">
                <a16:creationId xmlns:a16="http://schemas.microsoft.com/office/drawing/2014/main" id="{92A8F3CF-7E2D-7867-0F6D-7DA9B6EBC280}"/>
              </a:ext>
            </a:extLst>
          </p:cNvPr>
          <p:cNvPicPr>
            <a:picLocks noChangeAspect="1"/>
          </p:cNvPicPr>
          <p:nvPr userDrawn="1"/>
        </p:nvPicPr>
        <p:blipFill rotWithShape="1">
          <a:blip r:embed="rId3"/>
          <a:srcRect t="20190" b="25625"/>
          <a:stretch/>
        </p:blipFill>
        <p:spPr>
          <a:xfrm>
            <a:off x="6306091" y="2120179"/>
            <a:ext cx="4831613" cy="1309009"/>
          </a:xfrm>
          <a:prstGeom prst="rect">
            <a:avLst/>
          </a:prstGeom>
        </p:spPr>
      </p:pic>
      <p:pic>
        <p:nvPicPr>
          <p:cNvPr id="34" name="Immagine 33">
            <a:extLst>
              <a:ext uri="{FF2B5EF4-FFF2-40B4-BE49-F238E27FC236}">
                <a16:creationId xmlns:a16="http://schemas.microsoft.com/office/drawing/2014/main" id="{009B7138-2F35-124B-C157-F58B27F3BDFC}"/>
              </a:ext>
            </a:extLst>
          </p:cNvPr>
          <p:cNvPicPr>
            <a:picLocks noChangeAspect="1"/>
          </p:cNvPicPr>
          <p:nvPr userDrawn="1"/>
        </p:nvPicPr>
        <p:blipFill rotWithShape="1">
          <a:blip r:embed="rId4"/>
          <a:srcRect l="10366" t="20279" r="10339" b="19576"/>
          <a:stretch/>
        </p:blipFill>
        <p:spPr>
          <a:xfrm>
            <a:off x="6076107" y="5632482"/>
            <a:ext cx="2007263" cy="761253"/>
          </a:xfrm>
          <a:prstGeom prst="rect">
            <a:avLst/>
          </a:prstGeom>
        </p:spPr>
      </p:pic>
      <p:pic>
        <p:nvPicPr>
          <p:cNvPr id="38" name="Immagine 37" descr="Immagine che contiene testo, bigliettodavisita, grafica vettoriale&#10;&#10;Descrizione generata automaticamente">
            <a:extLst>
              <a:ext uri="{FF2B5EF4-FFF2-40B4-BE49-F238E27FC236}">
                <a16:creationId xmlns:a16="http://schemas.microsoft.com/office/drawing/2014/main" id="{22A4F5F3-B01C-37BE-5693-640F8C9F81A9}"/>
              </a:ext>
            </a:extLst>
          </p:cNvPr>
          <p:cNvPicPr>
            <a:picLocks noChangeAspect="1"/>
          </p:cNvPicPr>
          <p:nvPr userDrawn="1"/>
        </p:nvPicPr>
        <p:blipFill rotWithShape="1">
          <a:blip r:embed="rId5"/>
          <a:srcRect l="13928" t="7909" r="12948" b="7532"/>
          <a:stretch/>
        </p:blipFill>
        <p:spPr>
          <a:xfrm>
            <a:off x="4447544" y="5440686"/>
            <a:ext cx="990035" cy="1144845"/>
          </a:xfrm>
          <a:prstGeom prst="rect">
            <a:avLst/>
          </a:prstGeom>
        </p:spPr>
      </p:pic>
      <p:pic>
        <p:nvPicPr>
          <p:cNvPr id="39" name="Immagine 38" descr="Immagine che contiene testo, clipart, grafica vettoriale, segnale&#10;&#10;Descrizione generata automaticamente">
            <a:extLst>
              <a:ext uri="{FF2B5EF4-FFF2-40B4-BE49-F238E27FC236}">
                <a16:creationId xmlns:a16="http://schemas.microsoft.com/office/drawing/2014/main" id="{09D90827-89DE-9F6C-7228-41A48ADC7E2F}"/>
              </a:ext>
            </a:extLst>
          </p:cNvPr>
          <p:cNvPicPr>
            <a:picLocks noChangeAspect="1"/>
          </p:cNvPicPr>
          <p:nvPr userDrawn="1"/>
        </p:nvPicPr>
        <p:blipFill>
          <a:blip r:embed="rId6"/>
          <a:stretch>
            <a:fillRect/>
          </a:stretch>
        </p:blipFill>
        <p:spPr>
          <a:xfrm>
            <a:off x="8721897" y="5534170"/>
            <a:ext cx="957876" cy="957876"/>
          </a:xfrm>
          <a:prstGeom prst="rect">
            <a:avLst/>
          </a:prstGeom>
        </p:spPr>
      </p:pic>
      <p:pic>
        <p:nvPicPr>
          <p:cNvPr id="3" name="Immagine 2">
            <a:extLst>
              <a:ext uri="{FF2B5EF4-FFF2-40B4-BE49-F238E27FC236}">
                <a16:creationId xmlns:a16="http://schemas.microsoft.com/office/drawing/2014/main" id="{8E8B7C2F-F919-53B9-C4E8-5C3EC5617F42}"/>
              </a:ext>
            </a:extLst>
          </p:cNvPr>
          <p:cNvPicPr>
            <a:picLocks noChangeAspect="1"/>
          </p:cNvPicPr>
          <p:nvPr userDrawn="1"/>
        </p:nvPicPr>
        <p:blipFill rotWithShape="1">
          <a:blip r:embed="rId7"/>
          <a:srcRect l="4726" t="20070" r="6364" b="20697"/>
          <a:stretch/>
        </p:blipFill>
        <p:spPr>
          <a:xfrm>
            <a:off x="1054297" y="4031295"/>
            <a:ext cx="2531408" cy="843212"/>
          </a:xfrm>
          <a:prstGeom prst="rect">
            <a:avLst/>
          </a:prstGeom>
        </p:spPr>
      </p:pic>
      <p:pic>
        <p:nvPicPr>
          <p:cNvPr id="4" name="Immagine 3">
            <a:extLst>
              <a:ext uri="{FF2B5EF4-FFF2-40B4-BE49-F238E27FC236}">
                <a16:creationId xmlns:a16="http://schemas.microsoft.com/office/drawing/2014/main" id="{D16DBA86-1740-1911-3A3F-A3943CCDCEB5}"/>
              </a:ext>
            </a:extLst>
          </p:cNvPr>
          <p:cNvPicPr>
            <a:picLocks noChangeAspect="1"/>
          </p:cNvPicPr>
          <p:nvPr userDrawn="1"/>
        </p:nvPicPr>
        <p:blipFill rotWithShape="1">
          <a:blip r:embed="rId8"/>
          <a:srcRect l="15501" t="8881" r="14941" b="11089"/>
          <a:stretch/>
        </p:blipFill>
        <p:spPr>
          <a:xfrm>
            <a:off x="2364392" y="5591502"/>
            <a:ext cx="1444624" cy="843212"/>
          </a:xfrm>
          <a:prstGeom prst="rect">
            <a:avLst/>
          </a:prstGeom>
        </p:spPr>
      </p:pic>
      <p:pic>
        <p:nvPicPr>
          <p:cNvPr id="5" name="Immagine 4">
            <a:extLst>
              <a:ext uri="{FF2B5EF4-FFF2-40B4-BE49-F238E27FC236}">
                <a16:creationId xmlns:a16="http://schemas.microsoft.com/office/drawing/2014/main" id="{2584DCEA-81EE-5ECC-973B-D7C216625F69}"/>
              </a:ext>
            </a:extLst>
          </p:cNvPr>
          <p:cNvPicPr>
            <a:picLocks noChangeAspect="1"/>
          </p:cNvPicPr>
          <p:nvPr userDrawn="1"/>
        </p:nvPicPr>
        <p:blipFill rotWithShape="1">
          <a:blip r:embed="rId9"/>
          <a:srcRect l="4726" t="24545" r="6364" b="25105"/>
          <a:stretch/>
        </p:blipFill>
        <p:spPr>
          <a:xfrm>
            <a:off x="8313209" y="4065965"/>
            <a:ext cx="2733128" cy="773873"/>
          </a:xfrm>
          <a:prstGeom prst="rect">
            <a:avLst/>
          </a:prstGeom>
        </p:spPr>
      </p:pic>
      <p:pic>
        <p:nvPicPr>
          <p:cNvPr id="1026" name="Picture 2" descr="Randstad">
            <a:extLst>
              <a:ext uri="{FF2B5EF4-FFF2-40B4-BE49-F238E27FC236}">
                <a16:creationId xmlns:a16="http://schemas.microsoft.com/office/drawing/2014/main" id="{5111150F-B7E2-9F2C-D9B4-5BDE5D37FBAA}"/>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582893" y="3769619"/>
            <a:ext cx="2733128" cy="136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7899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7">
            <a:extLst>
              <a:ext uri="{FF2B5EF4-FFF2-40B4-BE49-F238E27FC236}">
                <a16:creationId xmlns:a16="http://schemas.microsoft.com/office/drawing/2014/main" id="{E1EAF9AB-3056-4F00-90B0-996875A12C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45574" y="3731258"/>
            <a:ext cx="2552700" cy="2260600"/>
          </a:xfrm>
          <a:prstGeom prst="rect">
            <a:avLst/>
          </a:prstGeom>
        </p:spPr>
      </p:pic>
    </p:spTree>
    <p:extLst>
      <p:ext uri="{BB962C8B-B14F-4D97-AF65-F5344CB8AC3E}">
        <p14:creationId xmlns:p14="http://schemas.microsoft.com/office/powerpoint/2010/main" val="1476613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2">
            <a:extLst>
              <a:ext uri="{FF2B5EF4-FFF2-40B4-BE49-F238E27FC236}">
                <a16:creationId xmlns:a16="http://schemas.microsoft.com/office/drawing/2014/main" id="{503D4F28-ED1A-4D43-AC9F-BAABA59F7B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49710" y="3671421"/>
            <a:ext cx="2476500" cy="2235200"/>
          </a:xfrm>
          <a:prstGeom prst="rect">
            <a:avLst/>
          </a:prstGeom>
        </p:spPr>
      </p:pic>
    </p:spTree>
    <p:extLst>
      <p:ext uri="{BB962C8B-B14F-4D97-AF65-F5344CB8AC3E}">
        <p14:creationId xmlns:p14="http://schemas.microsoft.com/office/powerpoint/2010/main" val="113084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E73918D1-BB89-45EE-B16C-4497CAF465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5741" y="3979863"/>
            <a:ext cx="1917700" cy="2197100"/>
          </a:xfrm>
          <a:prstGeom prst="rect">
            <a:avLst/>
          </a:prstGeom>
        </p:spPr>
      </p:pic>
    </p:spTree>
    <p:extLst>
      <p:ext uri="{BB962C8B-B14F-4D97-AF65-F5344CB8AC3E}">
        <p14:creationId xmlns:p14="http://schemas.microsoft.com/office/powerpoint/2010/main" val="1522744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46DCC130-9BBB-47CF-8091-BB58AE4C1D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53364" y="3967163"/>
            <a:ext cx="2070100" cy="2209800"/>
          </a:xfrm>
          <a:prstGeom prst="rect">
            <a:avLst/>
          </a:prstGeom>
        </p:spPr>
      </p:pic>
    </p:spTree>
    <p:extLst>
      <p:ext uri="{BB962C8B-B14F-4D97-AF65-F5344CB8AC3E}">
        <p14:creationId xmlns:p14="http://schemas.microsoft.com/office/powerpoint/2010/main" val="616241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1">
            <a:extLst>
              <a:ext uri="{FF2B5EF4-FFF2-40B4-BE49-F238E27FC236}">
                <a16:creationId xmlns:a16="http://schemas.microsoft.com/office/drawing/2014/main" id="{D193A32A-209C-4FBE-8B87-FDE6DDFE85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47617" y="3954463"/>
            <a:ext cx="2603500" cy="2222500"/>
          </a:xfrm>
          <a:prstGeom prst="rect">
            <a:avLst/>
          </a:prstGeom>
        </p:spPr>
      </p:pic>
    </p:spTree>
    <p:extLst>
      <p:ext uri="{BB962C8B-B14F-4D97-AF65-F5344CB8AC3E}">
        <p14:creationId xmlns:p14="http://schemas.microsoft.com/office/powerpoint/2010/main" val="943281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5">
            <a:extLst>
              <a:ext uri="{FF2B5EF4-FFF2-40B4-BE49-F238E27FC236}">
                <a16:creationId xmlns:a16="http://schemas.microsoft.com/office/drawing/2014/main" id="{0077FED0-1C69-4028-9B95-57553A3618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72264" y="4271963"/>
            <a:ext cx="2590800" cy="1905000"/>
          </a:xfrm>
          <a:prstGeom prst="rect">
            <a:avLst/>
          </a:prstGeom>
        </p:spPr>
      </p:pic>
    </p:spTree>
    <p:extLst>
      <p:ext uri="{BB962C8B-B14F-4D97-AF65-F5344CB8AC3E}">
        <p14:creationId xmlns:p14="http://schemas.microsoft.com/office/powerpoint/2010/main" val="1495597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2">
            <a:extLst>
              <a:ext uri="{FF2B5EF4-FFF2-40B4-BE49-F238E27FC236}">
                <a16:creationId xmlns:a16="http://schemas.microsoft.com/office/drawing/2014/main" id="{B9B9FCC4-5D62-4C76-A97E-C3FF15966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17106" y="4259263"/>
            <a:ext cx="2578100" cy="1917700"/>
          </a:xfrm>
          <a:prstGeom prst="rect">
            <a:avLst/>
          </a:prstGeom>
        </p:spPr>
      </p:pic>
    </p:spTree>
    <p:extLst>
      <p:ext uri="{BB962C8B-B14F-4D97-AF65-F5344CB8AC3E}">
        <p14:creationId xmlns:p14="http://schemas.microsoft.com/office/powerpoint/2010/main" val="2777462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1">
            <a:extLst>
              <a:ext uri="{FF2B5EF4-FFF2-40B4-BE49-F238E27FC236}">
                <a16:creationId xmlns:a16="http://schemas.microsoft.com/office/drawing/2014/main" id="{56A1EE30-009D-497F-9B55-C7FD817AB7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9201" y="3829050"/>
            <a:ext cx="2984500" cy="2527300"/>
          </a:xfrm>
          <a:prstGeom prst="rect">
            <a:avLst/>
          </a:prstGeom>
        </p:spPr>
      </p:pic>
    </p:spTree>
    <p:extLst>
      <p:ext uri="{BB962C8B-B14F-4D97-AF65-F5344CB8AC3E}">
        <p14:creationId xmlns:p14="http://schemas.microsoft.com/office/powerpoint/2010/main" val="1729664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D83794D2-2515-41C5-8A26-861E9D6A74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01846" y="3624263"/>
            <a:ext cx="2590800" cy="2552700"/>
          </a:xfrm>
          <a:prstGeom prst="rect">
            <a:avLst/>
          </a:prstGeom>
        </p:spPr>
      </p:pic>
    </p:spTree>
    <p:extLst>
      <p:ext uri="{BB962C8B-B14F-4D97-AF65-F5344CB8AC3E}">
        <p14:creationId xmlns:p14="http://schemas.microsoft.com/office/powerpoint/2010/main" val="2108347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	</a:t>
            </a:r>
          </a:p>
          <a:p>
            <a:endParaRPr lang="en-US" dirty="0"/>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1524001" y="1122364"/>
            <a:ext cx="9144001" cy="2387600"/>
          </a:xfrm>
        </p:spPr>
        <p:txBody>
          <a:bodyPr anchor="b"/>
          <a:lstStyle>
            <a:lvl1pPr algn="ct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1524001" y="3602038"/>
            <a:ext cx="9144001" cy="1655762"/>
          </a:xfrm>
        </p:spPr>
        <p:txBody>
          <a:bodyPr/>
          <a:lstStyle>
            <a:lvl1pPr marL="0" indent="0" algn="ctr">
              <a:buNone/>
              <a:defRPr sz="2400">
                <a:latin typeface="Segoe UI" panose="020B0502040204020203" pitchFamily="34" charset="0"/>
                <a:cs typeface="Segoe UI" panose="020B0502040204020203" pitchFamily="34" charset="0"/>
              </a:defRPr>
            </a:lvl1pPr>
            <a:lvl2pPr marL="457215" indent="0" algn="ctr">
              <a:buNone/>
              <a:defRPr sz="2000"/>
            </a:lvl2pPr>
            <a:lvl3pPr marL="914430" indent="0" algn="ctr">
              <a:buNone/>
              <a:defRPr sz="1800"/>
            </a:lvl3pPr>
            <a:lvl4pPr marL="1371645" indent="0" algn="ctr">
              <a:buNone/>
              <a:defRPr sz="1600"/>
            </a:lvl4pPr>
            <a:lvl5pPr marL="1828861" indent="0" algn="ctr">
              <a:buNone/>
              <a:defRPr sz="1600"/>
            </a:lvl5pPr>
            <a:lvl6pPr marL="2286075" indent="0" algn="ctr">
              <a:buNone/>
              <a:defRPr sz="1600"/>
            </a:lvl6pPr>
            <a:lvl7pPr marL="2743290" indent="0" algn="ctr">
              <a:buNone/>
              <a:defRPr sz="1600"/>
            </a:lvl7pPr>
            <a:lvl8pPr marL="3200505" indent="0" algn="ctr">
              <a:buNone/>
              <a:defRPr sz="1600"/>
            </a:lvl8pPr>
            <a:lvl9pPr marL="365772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p>
          <a:p>
            <a:r>
              <a:rPr lang="en-US" dirty="0"/>
              <a:t>	</a:t>
            </a: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4289601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	</a:t>
            </a:r>
          </a:p>
          <a:p>
            <a:endParaRPr lang="en-US" dirty="0"/>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846393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9"/>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4"/>
            <a:ext cx="10515600" cy="1500187"/>
          </a:xfrm>
        </p:spPr>
        <p:txBody>
          <a:bodyPr/>
          <a:lstStyle>
            <a:lvl1pPr marL="0" indent="0">
              <a:buNone/>
              <a:defRPr sz="2400">
                <a:solidFill>
                  <a:srgbClr val="666666"/>
                </a:solidFill>
              </a:defRPr>
            </a:lvl1pPr>
            <a:lvl2pPr marL="457215" indent="0">
              <a:buNone/>
              <a:defRPr sz="2000">
                <a:solidFill>
                  <a:schemeClr val="tx1">
                    <a:tint val="75000"/>
                  </a:schemeClr>
                </a:solidFill>
              </a:defRPr>
            </a:lvl2pPr>
            <a:lvl3pPr marL="914430" indent="0">
              <a:buNone/>
              <a:defRPr sz="1800">
                <a:solidFill>
                  <a:schemeClr val="tx1">
                    <a:tint val="75000"/>
                  </a:schemeClr>
                </a:solidFill>
              </a:defRPr>
            </a:lvl3pPr>
            <a:lvl4pPr marL="1371645" indent="0">
              <a:buNone/>
              <a:defRPr sz="1600">
                <a:solidFill>
                  <a:schemeClr val="tx1">
                    <a:tint val="75000"/>
                  </a:schemeClr>
                </a:solidFill>
              </a:defRPr>
            </a:lvl4pPr>
            <a:lvl5pPr marL="1828861" indent="0">
              <a:buNone/>
              <a:defRPr sz="1600">
                <a:solidFill>
                  <a:schemeClr val="tx1">
                    <a:tint val="75000"/>
                  </a:schemeClr>
                </a:solidFill>
              </a:defRPr>
            </a:lvl5pPr>
            <a:lvl6pPr marL="2286075" indent="0">
              <a:buNone/>
              <a:defRPr sz="1600">
                <a:solidFill>
                  <a:schemeClr val="tx1">
                    <a:tint val="75000"/>
                  </a:schemeClr>
                </a:solidFill>
              </a:defRPr>
            </a:lvl6pPr>
            <a:lvl7pPr marL="2743290" indent="0">
              <a:buNone/>
              <a:defRPr sz="1600">
                <a:solidFill>
                  <a:schemeClr val="tx1">
                    <a:tint val="75000"/>
                  </a:schemeClr>
                </a:solidFill>
              </a:defRPr>
            </a:lvl7pPr>
            <a:lvl8pPr marL="3200505" indent="0">
              <a:buNone/>
              <a:defRPr sz="1600">
                <a:solidFill>
                  <a:schemeClr val="tx1">
                    <a:tint val="75000"/>
                  </a:schemeClr>
                </a:solidFill>
              </a:defRPr>
            </a:lvl8pPr>
            <a:lvl9pPr marL="365772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lvl1pPr>
              <a:defRPr/>
            </a:lvl1pPr>
          </a:lstStyle>
          <a:p>
            <a:r>
              <a:rPr lang="en-US" dirty="0"/>
              <a:t>18/03/2022	</a:t>
            </a:r>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1"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1"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lvl1pPr>
              <a:defRPr/>
            </a:lvl1pPr>
          </a:lstStyle>
          <a:p>
            <a:r>
              <a:rPr lang="en-US" dirty="0"/>
              <a:t>18/03/2022</a:t>
            </a:r>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7"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215" indent="0">
              <a:buNone/>
              <a:defRPr sz="2000" b="1"/>
            </a:lvl2pPr>
            <a:lvl3pPr marL="914430" indent="0">
              <a:buNone/>
              <a:defRPr sz="1800" b="1"/>
            </a:lvl3pPr>
            <a:lvl4pPr marL="1371645" indent="0">
              <a:buNone/>
              <a:defRPr sz="1600" b="1"/>
            </a:lvl4pPr>
            <a:lvl5pPr marL="1828861" indent="0">
              <a:buNone/>
              <a:defRPr sz="1600" b="1"/>
            </a:lvl5pPr>
            <a:lvl6pPr marL="2286075" indent="0">
              <a:buNone/>
              <a:defRPr sz="1600" b="1"/>
            </a:lvl6pPr>
            <a:lvl7pPr marL="2743290" indent="0">
              <a:buNone/>
              <a:defRPr sz="1600" b="1"/>
            </a:lvl7pPr>
            <a:lvl8pPr marL="3200505" indent="0">
              <a:buNone/>
              <a:defRPr sz="1600" b="1"/>
            </a:lvl8pPr>
            <a:lvl9pPr marL="365772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15" indent="0">
              <a:buNone/>
              <a:defRPr sz="2000" b="1"/>
            </a:lvl2pPr>
            <a:lvl3pPr marL="914430" indent="0">
              <a:buNone/>
              <a:defRPr sz="1800" b="1"/>
            </a:lvl3pPr>
            <a:lvl4pPr marL="1371645" indent="0">
              <a:buNone/>
              <a:defRPr sz="1600" b="1"/>
            </a:lvl4pPr>
            <a:lvl5pPr marL="1828861" indent="0">
              <a:buNone/>
              <a:defRPr sz="1600" b="1"/>
            </a:lvl5pPr>
            <a:lvl6pPr marL="2286075" indent="0">
              <a:buNone/>
              <a:defRPr sz="1600" b="1"/>
            </a:lvl6pPr>
            <a:lvl7pPr marL="2743290" indent="0">
              <a:buNone/>
              <a:defRPr sz="1600" b="1"/>
            </a:lvl7pPr>
            <a:lvl8pPr marL="3200505" indent="0">
              <a:buNone/>
              <a:defRPr sz="1600" b="1"/>
            </a:lvl8pPr>
            <a:lvl9pPr marL="365772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r>
              <a:rPr lang="en-US" dirty="0"/>
              <a:t>18/03/2022</a:t>
            </a:r>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Segoe UI" panose="020B0502040204020203" pitchFamily="34" charset="0"/>
                <a:cs typeface="Segoe UI" panose="020B0502040204020203" pitchFamily="34" charset="0"/>
              </a:defRPr>
            </a:lvl1pPr>
            <a:lvl2pPr marL="457215" indent="0">
              <a:buNone/>
              <a:defRPr>
                <a:latin typeface="Consolas" panose="020B0609020204030204" pitchFamily="49" charset="0"/>
                <a:cs typeface="Consolas" panose="020B0609020204030204" pitchFamily="49" charset="0"/>
              </a:defRPr>
            </a:lvl2pPr>
            <a:lvl3pPr marL="914430" indent="0">
              <a:buNone/>
              <a:defRPr>
                <a:latin typeface="Consolas" panose="020B0609020204030204" pitchFamily="49" charset="0"/>
                <a:cs typeface="Consolas" panose="020B0609020204030204" pitchFamily="49" charset="0"/>
              </a:defRPr>
            </a:lvl3pPr>
            <a:lvl4pPr marL="1371645" indent="0">
              <a:buNone/>
              <a:defRPr>
                <a:latin typeface="Consolas" panose="020B0609020204030204" pitchFamily="49" charset="0"/>
                <a:cs typeface="Consolas" panose="020B0609020204030204" pitchFamily="49" charset="0"/>
              </a:defRPr>
            </a:lvl4pPr>
            <a:lvl5pPr marL="1828861" indent="0">
              <a:buNone/>
              <a:defRPr>
                <a:latin typeface="Consolas" panose="020B0609020204030204" pitchFamily="49" charset="0"/>
                <a:cs typeface="Consolas" panose="020B0609020204030204" pitchFamily="49" charset="0"/>
              </a:defRPr>
            </a:lvl5pPr>
          </a:lstStyle>
          <a:p>
            <a:pPr lvl="0"/>
            <a:r>
              <a:rPr lang="en-US" dirty="0"/>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r>
              <a:rPr lang="en-US" dirty="0"/>
              <a:t>18/03/2022</a:t>
            </a:r>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dirty="0"/>
          </a:p>
        </p:txBody>
      </p:sp>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3052306515"/>
              </p:ext>
            </p:extLst>
          </p:nvPr>
        </p:nvGraphicFramePr>
        <p:xfrm>
          <a:off x="2032001"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r>
              <a:rPr lang="en-US" dirty="0"/>
              <a:t>18/03/2022</a:t>
            </a:r>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dirty="0"/>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extLst>
              <p:ext uri="{D42A27DB-BD31-4B8C-83A1-F6EECF244321}">
                <p14:modId xmlns:p14="http://schemas.microsoft.com/office/powerpoint/2010/main" val="2843821817"/>
              </p:ext>
            </p:extLst>
          </p:nvPr>
        </p:nvGraphicFramePr>
        <p:xfrm>
          <a:off x="2032001"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r>
              <a:rPr lang="en-US" dirty="0"/>
              <a:t>18/03/2022</a:t>
            </a: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r>
              <a:rPr lang="en-US" dirty="0"/>
              <a:t>18/03/2022</a:t>
            </a:r>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9"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9" y="2057400"/>
            <a:ext cx="3932237" cy="3811588"/>
          </a:xfrm>
        </p:spPr>
        <p:txBody>
          <a:bodyPr/>
          <a:lstStyle>
            <a:lvl1pPr marL="0" indent="0">
              <a:buNone/>
              <a:defRPr sz="1600"/>
            </a:lvl1pPr>
            <a:lvl2pPr marL="457215" indent="0">
              <a:buNone/>
              <a:defRPr sz="1400"/>
            </a:lvl2pPr>
            <a:lvl3pPr marL="914430" indent="0">
              <a:buNone/>
              <a:defRPr sz="1200"/>
            </a:lvl3pPr>
            <a:lvl4pPr marL="1371645" indent="0">
              <a:buNone/>
              <a:defRPr sz="1000"/>
            </a:lvl4pPr>
            <a:lvl5pPr marL="1828861" indent="0">
              <a:buNone/>
              <a:defRPr sz="1000"/>
            </a:lvl5pPr>
            <a:lvl6pPr marL="2286075" indent="0">
              <a:buNone/>
              <a:defRPr sz="1000"/>
            </a:lvl6pPr>
            <a:lvl7pPr marL="2743290" indent="0">
              <a:buNone/>
              <a:defRPr sz="1000"/>
            </a:lvl7pPr>
            <a:lvl8pPr marL="3200505" indent="0">
              <a:buNone/>
              <a:defRPr sz="1000"/>
            </a:lvl8pPr>
            <a:lvl9pPr marL="365772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r>
              <a:rPr lang="en-US" dirty="0"/>
              <a:t>18/03/2022</a:t>
            </a:r>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Agenda</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7" name="Graphic 2">
            <a:extLst>
              <a:ext uri="{FF2B5EF4-FFF2-40B4-BE49-F238E27FC236}">
                <a16:creationId xmlns:a16="http://schemas.microsoft.com/office/drawing/2014/main" id="{3008E182-85D6-4D76-AD98-7EB820958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9120" y="3357282"/>
            <a:ext cx="2747784" cy="2747784"/>
          </a:xfrm>
          <a:prstGeom prst="rect">
            <a:avLst/>
          </a:prstGeom>
        </p:spPr>
      </p:pic>
    </p:spTree>
    <p:extLst>
      <p:ext uri="{BB962C8B-B14F-4D97-AF65-F5344CB8AC3E}">
        <p14:creationId xmlns:p14="http://schemas.microsoft.com/office/powerpoint/2010/main" val="4031522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9"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215" indent="0">
              <a:buNone/>
              <a:defRPr sz="2800"/>
            </a:lvl2pPr>
            <a:lvl3pPr marL="914430" indent="0">
              <a:buNone/>
              <a:defRPr sz="2400"/>
            </a:lvl3pPr>
            <a:lvl4pPr marL="1371645" indent="0">
              <a:buNone/>
              <a:defRPr sz="2000"/>
            </a:lvl4pPr>
            <a:lvl5pPr marL="1828861" indent="0">
              <a:buNone/>
              <a:defRPr sz="2000"/>
            </a:lvl5pPr>
            <a:lvl6pPr marL="2286075" indent="0">
              <a:buNone/>
              <a:defRPr sz="2000"/>
            </a:lvl6pPr>
            <a:lvl7pPr marL="2743290" indent="0">
              <a:buNone/>
              <a:defRPr sz="2000"/>
            </a:lvl7pPr>
            <a:lvl8pPr marL="3200505" indent="0">
              <a:buNone/>
              <a:defRPr sz="2000"/>
            </a:lvl8pPr>
            <a:lvl9pPr marL="3657720" indent="0">
              <a:buNone/>
              <a:defRPr sz="2000"/>
            </a:lvl9pPr>
          </a:lstStyle>
          <a:p>
            <a:endParaRPr lang="en-US" dirty="0"/>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9" y="2057400"/>
            <a:ext cx="3932237" cy="3811588"/>
          </a:xfrm>
        </p:spPr>
        <p:txBody>
          <a:bodyPr/>
          <a:lstStyle>
            <a:lvl1pPr marL="0" indent="0">
              <a:buNone/>
              <a:defRPr sz="1600"/>
            </a:lvl1pPr>
            <a:lvl2pPr marL="457215" indent="0">
              <a:buNone/>
              <a:defRPr sz="1400"/>
            </a:lvl2pPr>
            <a:lvl3pPr marL="914430" indent="0">
              <a:buNone/>
              <a:defRPr sz="1200"/>
            </a:lvl3pPr>
            <a:lvl4pPr marL="1371645" indent="0">
              <a:buNone/>
              <a:defRPr sz="1000"/>
            </a:lvl4pPr>
            <a:lvl5pPr marL="1828861" indent="0">
              <a:buNone/>
              <a:defRPr sz="1000"/>
            </a:lvl5pPr>
            <a:lvl6pPr marL="2286075" indent="0">
              <a:buNone/>
              <a:defRPr sz="1000"/>
            </a:lvl6pPr>
            <a:lvl7pPr marL="2743290" indent="0">
              <a:buNone/>
              <a:defRPr sz="1000"/>
            </a:lvl7pPr>
            <a:lvl8pPr marL="3200505" indent="0">
              <a:buNone/>
              <a:defRPr sz="1000"/>
            </a:lvl8pPr>
            <a:lvl9pPr marL="365772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r>
              <a:rPr lang="en-US" dirty="0"/>
              <a:t>18/03/2022</a:t>
            </a:r>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3108" y="3543208"/>
            <a:ext cx="3660693" cy="2813143"/>
          </a:xfrm>
          <a:prstGeom prst="rect">
            <a:avLst/>
          </a:prstGeom>
        </p:spPr>
      </p:pic>
      <p:pic>
        <p:nvPicPr>
          <p:cNvPr id="9" name="Picture 1" descr="A close up of a logo&#10;&#10;Description automatically generated">
            <a:extLst>
              <a:ext uri="{FF2B5EF4-FFF2-40B4-BE49-F238E27FC236}">
                <a16:creationId xmlns:a16="http://schemas.microsoft.com/office/drawing/2014/main" id="{516A540C-36B0-4ADA-9819-DF147FB891DE}"/>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580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solidFill>
                  <a:schemeClr val="bg1"/>
                </a:solidFill>
              </a:rPr>
              <a:t>Questions?</a:t>
            </a:r>
          </a:p>
        </p:txBody>
      </p:sp>
    </p:spTree>
    <p:extLst>
      <p:ext uri="{BB962C8B-B14F-4D97-AF65-F5344CB8AC3E}">
        <p14:creationId xmlns:p14="http://schemas.microsoft.com/office/powerpoint/2010/main" val="2355874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4" name="Picture 1" descr="A close up of a logo&#10;&#10;Description automatically generated">
            <a:extLst>
              <a:ext uri="{FF2B5EF4-FFF2-40B4-BE49-F238E27FC236}">
                <a16:creationId xmlns:a16="http://schemas.microsoft.com/office/drawing/2014/main" id="{7DD5ABD7-6794-4273-A43E-AEEA6E54535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3D4A67A-932E-4B2F-99AF-3649BEFB7ED8}"/>
              </a:ext>
            </a:extLst>
          </p:cNvPr>
          <p:cNvSpPr>
            <a:spLocks noGrp="1"/>
          </p:cNvSpPr>
          <p:nvPr>
            <p:ph type="title"/>
          </p:nvPr>
        </p:nvSpPr>
        <p:spPr/>
        <p:txBody>
          <a:bodyPr/>
          <a:lstStyle>
            <a:lvl1pPr>
              <a:defRPr>
                <a:solidFill>
                  <a:schemeClr val="bg1"/>
                </a:solidFill>
              </a:defRPr>
            </a:lvl1pPr>
          </a:lstStyle>
          <a:p>
            <a:endParaRPr lang="it-IT" dirty="0"/>
          </a:p>
        </p:txBody>
      </p:sp>
    </p:spTree>
    <p:extLst>
      <p:ext uri="{BB962C8B-B14F-4D97-AF65-F5344CB8AC3E}">
        <p14:creationId xmlns:p14="http://schemas.microsoft.com/office/powerpoint/2010/main" val="2211012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4" name="Picture 1" descr="A picture containing water, person, flying, blue&#10;&#10;Description automatically generated">
            <a:extLst>
              <a:ext uri="{FF2B5EF4-FFF2-40B4-BE49-F238E27FC236}">
                <a16:creationId xmlns:a16="http://schemas.microsoft.com/office/drawing/2014/main" id="{5873C6D7-7C97-4E9B-BC16-15DA425176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3D4A67A-932E-4B2F-99AF-3649BEFB7ED8}"/>
              </a:ext>
            </a:extLst>
          </p:cNvPr>
          <p:cNvSpPr>
            <a:spLocks noGrp="1"/>
          </p:cNvSpPr>
          <p:nvPr>
            <p:ph type="title"/>
          </p:nvPr>
        </p:nvSpPr>
        <p:spPr/>
        <p:txBody>
          <a:bodyPr/>
          <a:lstStyle>
            <a:lvl1pPr>
              <a:defRPr>
                <a:solidFill>
                  <a:schemeClr val="bg1"/>
                </a:solidFill>
              </a:defRPr>
            </a:lvl1pPr>
          </a:lstStyle>
          <a:p>
            <a:r>
              <a:rPr lang="it-IT" dirty="0"/>
              <a:t>Fare clic per modificare lo stile del titolo dello schema</a:t>
            </a:r>
          </a:p>
        </p:txBody>
      </p:sp>
    </p:spTree>
    <p:extLst>
      <p:ext uri="{BB962C8B-B14F-4D97-AF65-F5344CB8AC3E}">
        <p14:creationId xmlns:p14="http://schemas.microsoft.com/office/powerpoint/2010/main" val="3435983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4" name="Picture 1" descr="A picture containing umbrella&#10;&#10;Description automatically generated">
            <a:extLst>
              <a:ext uri="{FF2B5EF4-FFF2-40B4-BE49-F238E27FC236}">
                <a16:creationId xmlns:a16="http://schemas.microsoft.com/office/drawing/2014/main" id="{2AC66BA5-D462-42DD-AC29-546A6E05576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3D4A67A-932E-4B2F-99AF-3649BEFB7ED8}"/>
              </a:ext>
            </a:extLst>
          </p:cNvPr>
          <p:cNvSpPr>
            <a:spLocks noGrp="1"/>
          </p:cNvSpPr>
          <p:nvPr>
            <p:ph type="title"/>
          </p:nvPr>
        </p:nvSpPr>
        <p:spPr/>
        <p:txBody>
          <a:bodyPr/>
          <a:lstStyle>
            <a:lvl1pPr>
              <a:defRPr>
                <a:solidFill>
                  <a:schemeClr val="tx1">
                    <a:lumMod val="60000"/>
                    <a:lumOff val="40000"/>
                  </a:schemeClr>
                </a:solidFill>
              </a:defRPr>
            </a:lvl1pPr>
          </a:lstStyle>
          <a:p>
            <a:r>
              <a:rPr lang="it-IT" dirty="0"/>
              <a:t>Fare clic per modificare lo stile del titolo dello schema</a:t>
            </a:r>
          </a:p>
        </p:txBody>
      </p:sp>
    </p:spTree>
    <p:extLst>
      <p:ext uri="{BB962C8B-B14F-4D97-AF65-F5344CB8AC3E}">
        <p14:creationId xmlns:p14="http://schemas.microsoft.com/office/powerpoint/2010/main" val="1146186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pic>
        <p:nvPicPr>
          <p:cNvPr id="4" name="Graphic 5">
            <a:extLst>
              <a:ext uri="{FF2B5EF4-FFF2-40B4-BE49-F238E27FC236}">
                <a16:creationId xmlns:a16="http://schemas.microsoft.com/office/drawing/2014/main" id="{B20F602B-B23B-4842-B9FE-038544EB5A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33D4A67A-932E-4B2F-99AF-3649BEFB7ED8}"/>
              </a:ext>
            </a:extLst>
          </p:cNvPr>
          <p:cNvSpPr>
            <a:spLocks noGrp="1"/>
          </p:cNvSpPr>
          <p:nvPr>
            <p:ph type="title"/>
          </p:nvPr>
        </p:nvSpPr>
        <p:spPr/>
        <p:txBody>
          <a:bodyPr/>
          <a:lstStyle>
            <a:lvl1pPr>
              <a:defRPr>
                <a:solidFill>
                  <a:schemeClr val="tx1">
                    <a:lumMod val="60000"/>
                    <a:lumOff val="40000"/>
                  </a:schemeClr>
                </a:solidFill>
              </a:defRPr>
            </a:lvl1pPr>
          </a:lstStyle>
          <a:p>
            <a:r>
              <a:rPr lang="it-IT" dirty="0"/>
              <a:t>Fare clic per modificare lo stile del titolo dello schema</a:t>
            </a:r>
          </a:p>
        </p:txBody>
      </p:sp>
    </p:spTree>
    <p:extLst>
      <p:ext uri="{BB962C8B-B14F-4D97-AF65-F5344CB8AC3E}">
        <p14:creationId xmlns:p14="http://schemas.microsoft.com/office/powerpoint/2010/main" val="2601453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779929" y="2660555"/>
            <a:ext cx="8370900" cy="1785369"/>
          </a:xfrm>
        </p:spPr>
        <p:txBody>
          <a:bodyPr anchor="b"/>
          <a:lstStyle>
            <a:lvl1pPr algn="l">
              <a:defRPr sz="6000">
                <a:latin typeface="Segoe UI" panose="020B0502040204020203" pitchFamily="34" charset="0"/>
                <a:cs typeface="Segoe UI" panose="020B0502040204020203" pitchFamily="34" charset="0"/>
              </a:defRPr>
            </a:lvl1pPr>
          </a:lstStyle>
          <a:p>
            <a:r>
              <a:rPr lang="en-US" dirty="0"/>
              <a:t>Session Title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779929" y="4767371"/>
            <a:ext cx="8370899" cy="784498"/>
          </a:xfrm>
        </p:spPr>
        <p:txBody>
          <a:bodyPr/>
          <a:lstStyle>
            <a:lvl1pPr marL="0" indent="0" algn="l">
              <a:buNone/>
              <a:defRPr sz="2400">
                <a:latin typeface="Segoe UI" panose="020B0502040204020203" pitchFamily="34" charset="0"/>
                <a:cs typeface="Segoe UI" panose="020B0502040204020203" pitchFamily="34" charset="0"/>
              </a:defRPr>
            </a:lvl1pPr>
            <a:lvl2pPr marL="457215" indent="0" algn="ctr">
              <a:buNone/>
              <a:defRPr sz="2000"/>
            </a:lvl2pPr>
            <a:lvl3pPr marL="914430" indent="0" algn="ctr">
              <a:buNone/>
              <a:defRPr sz="1800"/>
            </a:lvl3pPr>
            <a:lvl4pPr marL="1371645" indent="0" algn="ctr">
              <a:buNone/>
              <a:defRPr sz="1600"/>
            </a:lvl4pPr>
            <a:lvl5pPr marL="1828861" indent="0" algn="ctr">
              <a:buNone/>
              <a:defRPr sz="1600"/>
            </a:lvl5pPr>
            <a:lvl6pPr marL="2286075" indent="0" algn="ctr">
              <a:buNone/>
              <a:defRPr sz="1600"/>
            </a:lvl6pPr>
            <a:lvl7pPr marL="2743290" indent="0" algn="ctr">
              <a:buNone/>
              <a:defRPr sz="1600"/>
            </a:lvl7pPr>
            <a:lvl8pPr marL="3200505" indent="0" algn="ctr">
              <a:buNone/>
              <a:defRPr sz="1600"/>
            </a:lvl8pPr>
            <a:lvl9pPr marL="3657720" indent="0" algn="ctr">
              <a:buNone/>
              <a:defRPr sz="1600"/>
            </a:lvl9pPr>
          </a:lstStyle>
          <a:p>
            <a:r>
              <a:rPr lang="en-US" dirty="0"/>
              <a:t>Speaker</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19/03/2024</a:t>
            </a: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lgn="just">
              <a:defRPr>
                <a:latin typeface="Segoe UI" panose="020B0502040204020203" pitchFamily="34" charset="0"/>
                <a:cs typeface="Segoe UI" panose="020B0502040204020203" pitchFamily="34" charset="0"/>
              </a:defRPr>
            </a:lvl1pPr>
          </a:lstStyle>
          <a:p>
            <a:r>
              <a:rPr lang="en-US" dirty="0"/>
              <a:t>.NET Conf 2024</a:t>
            </a: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pic>
        <p:nvPicPr>
          <p:cNvPr id="7" name="Graphic 7">
            <a:extLst>
              <a:ext uri="{FF2B5EF4-FFF2-40B4-BE49-F238E27FC236}">
                <a16:creationId xmlns:a16="http://schemas.microsoft.com/office/drawing/2014/main" id="{4F84B7F1-9D4A-44DF-9EFF-FBE897873B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30059">
            <a:off x="9025516" y="2939508"/>
            <a:ext cx="3291797" cy="3012831"/>
          </a:xfrm>
          <a:prstGeom prst="rect">
            <a:avLst/>
          </a:prstGeom>
        </p:spPr>
      </p:pic>
    </p:spTree>
    <p:extLst>
      <p:ext uri="{BB962C8B-B14F-4D97-AF65-F5344CB8AC3E}">
        <p14:creationId xmlns:p14="http://schemas.microsoft.com/office/powerpoint/2010/main" val="34587698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a:xfrm>
            <a:off x="0" y="328179"/>
            <a:ext cx="12192000" cy="1325563"/>
          </a:xfrm>
        </p:spPr>
        <p:txBody>
          <a:bodyPr/>
          <a:lstStyle>
            <a:lvl1pPr algn="ctr">
              <a:defRPr b="1">
                <a:solidFill>
                  <a:schemeClr val="bg1"/>
                </a:solidFill>
              </a:defRPr>
            </a:lvl1pPr>
          </a:lstStyle>
          <a:p>
            <a:r>
              <a:rPr lang="en-US" dirty="0"/>
              <a:t>SPONSOR</a:t>
            </a:r>
          </a:p>
        </p:txBody>
      </p:sp>
      <p:pic>
        <p:nvPicPr>
          <p:cNvPr id="4" name="Immagine 3">
            <a:extLst>
              <a:ext uri="{FF2B5EF4-FFF2-40B4-BE49-F238E27FC236}">
                <a16:creationId xmlns:a16="http://schemas.microsoft.com/office/drawing/2014/main" id="{4AE0A0AB-E453-99B4-6F18-4DE4A34668E5}"/>
              </a:ext>
            </a:extLst>
          </p:cNvPr>
          <p:cNvPicPr>
            <a:picLocks noChangeAspect="1"/>
          </p:cNvPicPr>
          <p:nvPr userDrawn="1"/>
        </p:nvPicPr>
        <p:blipFill rotWithShape="1">
          <a:blip r:embed="rId2"/>
          <a:srcRect t="25716" b="25625"/>
          <a:stretch/>
        </p:blipFill>
        <p:spPr>
          <a:xfrm>
            <a:off x="1559841" y="2305926"/>
            <a:ext cx="3820526" cy="929516"/>
          </a:xfrm>
          <a:prstGeom prst="rect">
            <a:avLst/>
          </a:prstGeom>
        </p:spPr>
      </p:pic>
      <p:pic>
        <p:nvPicPr>
          <p:cNvPr id="6" name="Immagine 5">
            <a:extLst>
              <a:ext uri="{FF2B5EF4-FFF2-40B4-BE49-F238E27FC236}">
                <a16:creationId xmlns:a16="http://schemas.microsoft.com/office/drawing/2014/main" id="{0B1C1E1D-1336-7334-001A-5F06CF1B8D39}"/>
              </a:ext>
            </a:extLst>
          </p:cNvPr>
          <p:cNvPicPr>
            <a:picLocks noChangeAspect="1"/>
          </p:cNvPicPr>
          <p:nvPr userDrawn="1"/>
        </p:nvPicPr>
        <p:blipFill rotWithShape="1">
          <a:blip r:embed="rId3"/>
          <a:srcRect t="20190" b="25625"/>
          <a:stretch/>
        </p:blipFill>
        <p:spPr>
          <a:xfrm>
            <a:off x="6811635" y="2257144"/>
            <a:ext cx="3820526" cy="1035080"/>
          </a:xfrm>
          <a:prstGeom prst="rect">
            <a:avLst/>
          </a:prstGeom>
        </p:spPr>
      </p:pic>
      <p:pic>
        <p:nvPicPr>
          <p:cNvPr id="8" name="Immagine 7">
            <a:extLst>
              <a:ext uri="{FF2B5EF4-FFF2-40B4-BE49-F238E27FC236}">
                <a16:creationId xmlns:a16="http://schemas.microsoft.com/office/drawing/2014/main" id="{740F6E3B-C72E-8F72-1213-577F8B075607}"/>
              </a:ext>
            </a:extLst>
          </p:cNvPr>
          <p:cNvPicPr>
            <a:picLocks noChangeAspect="1"/>
          </p:cNvPicPr>
          <p:nvPr userDrawn="1"/>
        </p:nvPicPr>
        <p:blipFill rotWithShape="1">
          <a:blip r:embed="rId4"/>
          <a:srcRect l="10366" t="20279" r="10339" b="19576"/>
          <a:stretch/>
        </p:blipFill>
        <p:spPr>
          <a:xfrm>
            <a:off x="6142819" y="5231662"/>
            <a:ext cx="1337632" cy="507296"/>
          </a:xfrm>
          <a:prstGeom prst="rect">
            <a:avLst/>
          </a:prstGeom>
        </p:spPr>
      </p:pic>
      <p:pic>
        <p:nvPicPr>
          <p:cNvPr id="10" name="Immagine 9" descr="Immagine che contiene testo, bigliettodavisita, grafica vettoriale&#10;&#10;Descrizione generata automaticamente">
            <a:extLst>
              <a:ext uri="{FF2B5EF4-FFF2-40B4-BE49-F238E27FC236}">
                <a16:creationId xmlns:a16="http://schemas.microsoft.com/office/drawing/2014/main" id="{C22FC4E0-DE25-DC41-5ADD-699CC17BC5DB}"/>
              </a:ext>
            </a:extLst>
          </p:cNvPr>
          <p:cNvPicPr>
            <a:picLocks noChangeAspect="1"/>
          </p:cNvPicPr>
          <p:nvPr userDrawn="1"/>
        </p:nvPicPr>
        <p:blipFill rotWithShape="1">
          <a:blip r:embed="rId5"/>
          <a:srcRect l="13928" t="7909" r="12948" b="7532"/>
          <a:stretch/>
        </p:blipFill>
        <p:spPr>
          <a:xfrm>
            <a:off x="5127830" y="5164209"/>
            <a:ext cx="623468" cy="720958"/>
          </a:xfrm>
          <a:prstGeom prst="rect">
            <a:avLst/>
          </a:prstGeom>
        </p:spPr>
      </p:pic>
      <p:pic>
        <p:nvPicPr>
          <p:cNvPr id="11" name="Immagine 10" descr="Immagine che contiene testo, clipart, grafica vettoriale, segnale&#10;&#10;Descrizione generata automaticamente">
            <a:extLst>
              <a:ext uri="{FF2B5EF4-FFF2-40B4-BE49-F238E27FC236}">
                <a16:creationId xmlns:a16="http://schemas.microsoft.com/office/drawing/2014/main" id="{CF5DCC45-3FA6-8898-8BDE-CD76A658972E}"/>
              </a:ext>
            </a:extLst>
          </p:cNvPr>
          <p:cNvPicPr>
            <a:picLocks noChangeAspect="1"/>
          </p:cNvPicPr>
          <p:nvPr userDrawn="1"/>
        </p:nvPicPr>
        <p:blipFill>
          <a:blip r:embed="rId6"/>
          <a:stretch>
            <a:fillRect/>
          </a:stretch>
        </p:blipFill>
        <p:spPr>
          <a:xfrm>
            <a:off x="7846337" y="5205525"/>
            <a:ext cx="638325" cy="638325"/>
          </a:xfrm>
          <a:prstGeom prst="rect">
            <a:avLst/>
          </a:prstGeom>
        </p:spPr>
      </p:pic>
      <p:pic>
        <p:nvPicPr>
          <p:cNvPr id="13" name="Immagine 12">
            <a:extLst>
              <a:ext uri="{FF2B5EF4-FFF2-40B4-BE49-F238E27FC236}">
                <a16:creationId xmlns:a16="http://schemas.microsoft.com/office/drawing/2014/main" id="{24B22991-D7FA-CB71-9532-2ABE8F02CF59}"/>
              </a:ext>
            </a:extLst>
          </p:cNvPr>
          <p:cNvPicPr>
            <a:picLocks noChangeAspect="1"/>
          </p:cNvPicPr>
          <p:nvPr userDrawn="1"/>
        </p:nvPicPr>
        <p:blipFill rotWithShape="1">
          <a:blip r:embed="rId7"/>
          <a:srcRect l="4726" t="20070" r="6364" b="20697"/>
          <a:stretch/>
        </p:blipFill>
        <p:spPr>
          <a:xfrm>
            <a:off x="2514181" y="3708304"/>
            <a:ext cx="2255243" cy="751220"/>
          </a:xfrm>
          <a:prstGeom prst="rect">
            <a:avLst/>
          </a:prstGeom>
        </p:spPr>
      </p:pic>
      <p:pic>
        <p:nvPicPr>
          <p:cNvPr id="14" name="Immagine 13">
            <a:extLst>
              <a:ext uri="{FF2B5EF4-FFF2-40B4-BE49-F238E27FC236}">
                <a16:creationId xmlns:a16="http://schemas.microsoft.com/office/drawing/2014/main" id="{B5305AFD-3527-C5E5-BC50-E4B74DDE6A90}"/>
              </a:ext>
            </a:extLst>
          </p:cNvPr>
          <p:cNvPicPr>
            <a:picLocks noChangeAspect="1"/>
          </p:cNvPicPr>
          <p:nvPr userDrawn="1"/>
        </p:nvPicPr>
        <p:blipFill rotWithShape="1">
          <a:blip r:embed="rId8"/>
          <a:srcRect l="15501" t="8881" r="14941" b="11089"/>
          <a:stretch/>
        </p:blipFill>
        <p:spPr>
          <a:xfrm>
            <a:off x="3795344" y="5240408"/>
            <a:ext cx="974080" cy="568560"/>
          </a:xfrm>
          <a:prstGeom prst="rect">
            <a:avLst/>
          </a:prstGeom>
        </p:spPr>
      </p:pic>
      <p:pic>
        <p:nvPicPr>
          <p:cNvPr id="15" name="Immagine 14">
            <a:extLst>
              <a:ext uri="{FF2B5EF4-FFF2-40B4-BE49-F238E27FC236}">
                <a16:creationId xmlns:a16="http://schemas.microsoft.com/office/drawing/2014/main" id="{8C1757B6-6DE0-305A-CBBB-AC911672C696}"/>
              </a:ext>
            </a:extLst>
          </p:cNvPr>
          <p:cNvPicPr>
            <a:picLocks noChangeAspect="1"/>
          </p:cNvPicPr>
          <p:nvPr userDrawn="1"/>
        </p:nvPicPr>
        <p:blipFill rotWithShape="1">
          <a:blip r:embed="rId9"/>
          <a:srcRect l="4726" t="24545" r="6364" b="25105"/>
          <a:stretch/>
        </p:blipFill>
        <p:spPr>
          <a:xfrm>
            <a:off x="7422576" y="3770075"/>
            <a:ext cx="2434957" cy="689449"/>
          </a:xfrm>
          <a:prstGeom prst="rect">
            <a:avLst/>
          </a:prstGeom>
        </p:spPr>
      </p:pic>
      <p:pic>
        <p:nvPicPr>
          <p:cNvPr id="5" name="Immagine 4" descr="Immagine che contiene Carattere, Elementi grafici, logo, simbolo&#10;&#10;Descrizione generata automaticamente">
            <a:extLst>
              <a:ext uri="{FF2B5EF4-FFF2-40B4-BE49-F238E27FC236}">
                <a16:creationId xmlns:a16="http://schemas.microsoft.com/office/drawing/2014/main" id="{47E78ED2-7561-6DAF-C5F2-E97E73F5E246}"/>
              </a:ext>
            </a:extLst>
          </p:cNvPr>
          <p:cNvPicPr>
            <a:picLocks noChangeAspect="1"/>
          </p:cNvPicPr>
          <p:nvPr userDrawn="1"/>
        </p:nvPicPr>
        <p:blipFill>
          <a:blip r:embed="rId10"/>
          <a:stretch>
            <a:fillRect/>
          </a:stretch>
        </p:blipFill>
        <p:spPr>
          <a:xfrm>
            <a:off x="5541053" y="3623825"/>
            <a:ext cx="1109894" cy="1109894"/>
          </a:xfrm>
          <a:prstGeom prst="rect">
            <a:avLst/>
          </a:prstGeom>
        </p:spPr>
      </p:pic>
    </p:spTree>
    <p:extLst>
      <p:ext uri="{BB962C8B-B14F-4D97-AF65-F5344CB8AC3E}">
        <p14:creationId xmlns:p14="http://schemas.microsoft.com/office/powerpoint/2010/main" val="24693005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779929" y="2660555"/>
            <a:ext cx="8370900" cy="1785369"/>
          </a:xfrm>
        </p:spPr>
        <p:txBody>
          <a:bodyPr anchor="b"/>
          <a:lstStyle>
            <a:lvl1pPr algn="l">
              <a:defRPr sz="6000">
                <a:latin typeface="Segoe UI" panose="020B0502040204020203" pitchFamily="34" charset="0"/>
                <a:cs typeface="Segoe UI" panose="020B0502040204020203" pitchFamily="34" charset="0"/>
              </a:defRPr>
            </a:lvl1pPr>
          </a:lstStyle>
          <a:p>
            <a:r>
              <a:rPr lang="en-US" dirty="0"/>
              <a:t>DEMO</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779929" y="4767371"/>
            <a:ext cx="8370899" cy="784498"/>
          </a:xfrm>
        </p:spPr>
        <p:txBody>
          <a:bodyPr/>
          <a:lstStyle>
            <a:lvl1pPr marL="0" indent="0" algn="l">
              <a:buNone/>
              <a:defRPr sz="2400">
                <a:latin typeface="Segoe UI" panose="020B0502040204020203" pitchFamily="34" charset="0"/>
                <a:cs typeface="Segoe UI" panose="020B0502040204020203" pitchFamily="34" charset="0"/>
              </a:defRPr>
            </a:lvl1pPr>
            <a:lvl2pPr marL="457215" indent="0" algn="ctr">
              <a:buNone/>
              <a:defRPr sz="2000"/>
            </a:lvl2pPr>
            <a:lvl3pPr marL="914430" indent="0" algn="ctr">
              <a:buNone/>
              <a:defRPr sz="1800"/>
            </a:lvl3pPr>
            <a:lvl4pPr marL="1371645" indent="0" algn="ctr">
              <a:buNone/>
              <a:defRPr sz="1600"/>
            </a:lvl4pPr>
            <a:lvl5pPr marL="1828861" indent="0" algn="ctr">
              <a:buNone/>
              <a:defRPr sz="1600"/>
            </a:lvl5pPr>
            <a:lvl6pPr marL="2286075" indent="0" algn="ctr">
              <a:buNone/>
              <a:defRPr sz="1600"/>
            </a:lvl6pPr>
            <a:lvl7pPr marL="2743290" indent="0" algn="ctr">
              <a:buNone/>
              <a:defRPr sz="1600"/>
            </a:lvl7pPr>
            <a:lvl8pPr marL="3200505" indent="0" algn="ctr">
              <a:buNone/>
              <a:defRPr sz="1600"/>
            </a:lvl8pPr>
            <a:lvl9pPr marL="3657720" indent="0" algn="ctr">
              <a:buNone/>
              <a:defRPr sz="1600"/>
            </a:lvl9pPr>
          </a:lstStyle>
          <a:p>
            <a:endParaRPr lang="en-US" dirty="0"/>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pic>
        <p:nvPicPr>
          <p:cNvPr id="7" name="Graphic 7">
            <a:extLst>
              <a:ext uri="{FF2B5EF4-FFF2-40B4-BE49-F238E27FC236}">
                <a16:creationId xmlns:a16="http://schemas.microsoft.com/office/drawing/2014/main" id="{4F84B7F1-9D4A-44DF-9EFF-FBE897873B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30059">
            <a:off x="9025516" y="2939508"/>
            <a:ext cx="3291797" cy="3012831"/>
          </a:xfrm>
          <a:prstGeom prst="rect">
            <a:avLst/>
          </a:prstGeom>
        </p:spPr>
      </p:pic>
    </p:spTree>
    <p:extLst>
      <p:ext uri="{BB962C8B-B14F-4D97-AF65-F5344CB8AC3E}">
        <p14:creationId xmlns:p14="http://schemas.microsoft.com/office/powerpoint/2010/main" val="752312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Agenda</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7" name="Graphic 2">
            <a:extLst>
              <a:ext uri="{FF2B5EF4-FFF2-40B4-BE49-F238E27FC236}">
                <a16:creationId xmlns:a16="http://schemas.microsoft.com/office/drawing/2014/main" id="{3008E182-85D6-4D76-AD98-7EB820958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9120" y="3357282"/>
            <a:ext cx="2747784" cy="2747784"/>
          </a:xfrm>
          <a:prstGeom prst="rect">
            <a:avLst/>
          </a:prstGeom>
        </p:spPr>
      </p:pic>
    </p:spTree>
    <p:extLst>
      <p:ext uri="{BB962C8B-B14F-4D97-AF65-F5344CB8AC3E}">
        <p14:creationId xmlns:p14="http://schemas.microsoft.com/office/powerpoint/2010/main" val="387316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lgn="just">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8" name="Graphic 4">
            <a:extLst>
              <a:ext uri="{FF2B5EF4-FFF2-40B4-BE49-F238E27FC236}">
                <a16:creationId xmlns:a16="http://schemas.microsoft.com/office/drawing/2014/main" id="{3FF86250-622C-4116-8432-9D4642E604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06349" y="4259263"/>
            <a:ext cx="2578100" cy="1917700"/>
          </a:xfrm>
          <a:prstGeom prst="rect">
            <a:avLst/>
          </a:prstGeom>
        </p:spPr>
      </p:pic>
    </p:spTree>
    <p:extLst>
      <p:ext uri="{BB962C8B-B14F-4D97-AF65-F5344CB8AC3E}">
        <p14:creationId xmlns:p14="http://schemas.microsoft.com/office/powerpoint/2010/main" val="3882839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8" name="Graphic 4">
            <a:extLst>
              <a:ext uri="{FF2B5EF4-FFF2-40B4-BE49-F238E27FC236}">
                <a16:creationId xmlns:a16="http://schemas.microsoft.com/office/drawing/2014/main" id="{3FF86250-622C-4116-8432-9D4642E604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06349" y="4259263"/>
            <a:ext cx="2578100" cy="1917700"/>
          </a:xfrm>
          <a:prstGeom prst="rect">
            <a:avLst/>
          </a:prstGeom>
        </p:spPr>
      </p:pic>
    </p:spTree>
    <p:extLst>
      <p:ext uri="{BB962C8B-B14F-4D97-AF65-F5344CB8AC3E}">
        <p14:creationId xmlns:p14="http://schemas.microsoft.com/office/powerpoint/2010/main" val="27871930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9" name="Graphic 3">
            <a:extLst>
              <a:ext uri="{FF2B5EF4-FFF2-40B4-BE49-F238E27FC236}">
                <a16:creationId xmlns:a16="http://schemas.microsoft.com/office/drawing/2014/main" id="{BADCC018-2B36-446C-9757-894CD26B0C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96400" y="4001295"/>
            <a:ext cx="2295406" cy="2285999"/>
          </a:xfrm>
          <a:prstGeom prst="rect">
            <a:avLst/>
          </a:prstGeom>
        </p:spPr>
      </p:pic>
    </p:spTree>
    <p:extLst>
      <p:ext uri="{BB962C8B-B14F-4D97-AF65-F5344CB8AC3E}">
        <p14:creationId xmlns:p14="http://schemas.microsoft.com/office/powerpoint/2010/main" val="3586628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02BFB62E-E67A-44E2-85EA-944E33137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9201" y="4001294"/>
            <a:ext cx="3009900" cy="2146300"/>
          </a:xfrm>
          <a:prstGeom prst="rect">
            <a:avLst/>
          </a:prstGeom>
        </p:spPr>
      </p:pic>
    </p:spTree>
    <p:extLst>
      <p:ext uri="{BB962C8B-B14F-4D97-AF65-F5344CB8AC3E}">
        <p14:creationId xmlns:p14="http://schemas.microsoft.com/office/powerpoint/2010/main" val="2930592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7">
            <a:extLst>
              <a:ext uri="{FF2B5EF4-FFF2-40B4-BE49-F238E27FC236}">
                <a16:creationId xmlns:a16="http://schemas.microsoft.com/office/drawing/2014/main" id="{ACE94564-2394-400E-894E-DBE6654EDD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124385" y="3485665"/>
            <a:ext cx="2882150" cy="2637900"/>
          </a:xfrm>
          <a:prstGeom prst="rect">
            <a:avLst/>
          </a:prstGeom>
        </p:spPr>
      </p:pic>
    </p:spTree>
    <p:extLst>
      <p:ext uri="{BB962C8B-B14F-4D97-AF65-F5344CB8AC3E}">
        <p14:creationId xmlns:p14="http://schemas.microsoft.com/office/powerpoint/2010/main" val="27906002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err="1"/>
              <a:t>Grazie</a:t>
            </a:r>
            <a:endParaRPr lang="en-US" dirty="0"/>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92F3B251-7903-A84E-ADBD-87B131AF9A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1" y="3675529"/>
            <a:ext cx="2120900" cy="2286000"/>
          </a:xfrm>
          <a:prstGeom prst="rect">
            <a:avLst/>
          </a:prstGeom>
        </p:spPr>
      </p:pic>
    </p:spTree>
    <p:extLst>
      <p:ext uri="{BB962C8B-B14F-4D97-AF65-F5344CB8AC3E}">
        <p14:creationId xmlns:p14="http://schemas.microsoft.com/office/powerpoint/2010/main" val="4184788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DAF990C1-B871-4325-B5BE-04D79D3ACC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1" y="4375150"/>
            <a:ext cx="2578100" cy="1981200"/>
          </a:xfrm>
          <a:prstGeom prst="rect">
            <a:avLst/>
          </a:prstGeom>
        </p:spPr>
      </p:pic>
    </p:spTree>
    <p:extLst>
      <p:ext uri="{BB962C8B-B14F-4D97-AF65-F5344CB8AC3E}">
        <p14:creationId xmlns:p14="http://schemas.microsoft.com/office/powerpoint/2010/main" val="1291987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0" name="Graphic 4">
            <a:extLst>
              <a:ext uri="{FF2B5EF4-FFF2-40B4-BE49-F238E27FC236}">
                <a16:creationId xmlns:a16="http://schemas.microsoft.com/office/drawing/2014/main" id="{813AE1D2-C673-4220-AF2B-E09727BCF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8053" y="4044158"/>
            <a:ext cx="2603500" cy="2222500"/>
          </a:xfrm>
          <a:prstGeom prst="rect">
            <a:avLst/>
          </a:prstGeom>
        </p:spPr>
      </p:pic>
    </p:spTree>
    <p:extLst>
      <p:ext uri="{BB962C8B-B14F-4D97-AF65-F5344CB8AC3E}">
        <p14:creationId xmlns:p14="http://schemas.microsoft.com/office/powerpoint/2010/main" val="42778259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1" name="Graphic 6">
            <a:extLst>
              <a:ext uri="{FF2B5EF4-FFF2-40B4-BE49-F238E27FC236}">
                <a16:creationId xmlns:a16="http://schemas.microsoft.com/office/drawing/2014/main" id="{DC1505FC-8581-4A0D-96EE-6E5A7832F8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39941" y="4001295"/>
            <a:ext cx="2590800" cy="2120900"/>
          </a:xfrm>
          <a:prstGeom prst="rect">
            <a:avLst/>
          </a:prstGeom>
        </p:spPr>
      </p:pic>
    </p:spTree>
    <p:extLst>
      <p:ext uri="{BB962C8B-B14F-4D97-AF65-F5344CB8AC3E}">
        <p14:creationId xmlns:p14="http://schemas.microsoft.com/office/powerpoint/2010/main" val="1085828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2" name="Graphic 6">
            <a:extLst>
              <a:ext uri="{FF2B5EF4-FFF2-40B4-BE49-F238E27FC236}">
                <a16:creationId xmlns:a16="http://schemas.microsoft.com/office/drawing/2014/main" id="{5C85AC16-43D7-4657-859C-882CEB0861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32" y="3659901"/>
            <a:ext cx="2476500" cy="2438400"/>
          </a:xfrm>
          <a:prstGeom prst="rect">
            <a:avLst/>
          </a:prstGeom>
        </p:spPr>
      </p:pic>
    </p:spTree>
    <p:extLst>
      <p:ext uri="{BB962C8B-B14F-4D97-AF65-F5344CB8AC3E}">
        <p14:creationId xmlns:p14="http://schemas.microsoft.com/office/powerpoint/2010/main" val="16915530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3" name="Graphic 3">
            <a:extLst>
              <a:ext uri="{FF2B5EF4-FFF2-40B4-BE49-F238E27FC236}">
                <a16:creationId xmlns:a16="http://schemas.microsoft.com/office/drawing/2014/main" id="{82784949-2984-45ED-89B1-307B67D7A8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27475" y="3635711"/>
            <a:ext cx="2370080" cy="2541252"/>
          </a:xfrm>
          <a:prstGeom prst="rect">
            <a:avLst/>
          </a:prstGeom>
        </p:spPr>
      </p:pic>
    </p:spTree>
    <p:extLst>
      <p:ext uri="{BB962C8B-B14F-4D97-AF65-F5344CB8AC3E}">
        <p14:creationId xmlns:p14="http://schemas.microsoft.com/office/powerpoint/2010/main" val="417594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9" name="Graphic 3">
            <a:extLst>
              <a:ext uri="{FF2B5EF4-FFF2-40B4-BE49-F238E27FC236}">
                <a16:creationId xmlns:a16="http://schemas.microsoft.com/office/drawing/2014/main" id="{BADCC018-2B36-446C-9757-894CD26B0C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96400" y="4001295"/>
            <a:ext cx="2295406" cy="2285999"/>
          </a:xfrm>
          <a:prstGeom prst="rect">
            <a:avLst/>
          </a:prstGeom>
        </p:spPr>
      </p:pic>
    </p:spTree>
    <p:extLst>
      <p:ext uri="{BB962C8B-B14F-4D97-AF65-F5344CB8AC3E}">
        <p14:creationId xmlns:p14="http://schemas.microsoft.com/office/powerpoint/2010/main" val="13283273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93108" y="3543208"/>
            <a:ext cx="3660693" cy="2813143"/>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804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t>Questions?</a:t>
            </a:r>
          </a:p>
        </p:txBody>
      </p:sp>
    </p:spTree>
    <p:extLst>
      <p:ext uri="{BB962C8B-B14F-4D97-AF65-F5344CB8AC3E}">
        <p14:creationId xmlns:p14="http://schemas.microsoft.com/office/powerpoint/2010/main" val="2625812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1524001" y="1122364"/>
            <a:ext cx="9144001" cy="2387600"/>
          </a:xfrm>
        </p:spPr>
        <p:txBody>
          <a:bodyPr anchor="b"/>
          <a:lstStyle>
            <a:lvl1pPr algn="ct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1524001" y="3602038"/>
            <a:ext cx="9144001" cy="1655762"/>
          </a:xfrm>
        </p:spPr>
        <p:txBody>
          <a:bodyPr/>
          <a:lstStyle>
            <a:lvl1pPr marL="0" indent="0" algn="ctr">
              <a:buNone/>
              <a:defRPr sz="2400">
                <a:latin typeface="Segoe UI" panose="020B0502040204020203" pitchFamily="34" charset="0"/>
                <a:cs typeface="Segoe UI" panose="020B0502040204020203" pitchFamily="34" charset="0"/>
              </a:defRPr>
            </a:lvl1pPr>
            <a:lvl2pPr marL="457215" indent="0" algn="ctr">
              <a:buNone/>
              <a:defRPr sz="2000"/>
            </a:lvl2pPr>
            <a:lvl3pPr marL="914430" indent="0" algn="ctr">
              <a:buNone/>
              <a:defRPr sz="1800"/>
            </a:lvl3pPr>
            <a:lvl4pPr marL="1371645" indent="0" algn="ctr">
              <a:buNone/>
              <a:defRPr sz="1600"/>
            </a:lvl4pPr>
            <a:lvl5pPr marL="1828861" indent="0" algn="ctr">
              <a:buNone/>
              <a:defRPr sz="1600"/>
            </a:lvl5pPr>
            <a:lvl6pPr marL="2286075" indent="0" algn="ctr">
              <a:buNone/>
              <a:defRPr sz="1600"/>
            </a:lvl6pPr>
            <a:lvl7pPr marL="2743290" indent="0" algn="ctr">
              <a:buNone/>
              <a:defRPr sz="1600"/>
            </a:lvl7pPr>
            <a:lvl8pPr marL="3200505" indent="0" algn="ctr">
              <a:buNone/>
              <a:defRPr sz="1600"/>
            </a:lvl8pPr>
            <a:lvl9pPr marL="365772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14180622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7399727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hasCustomPrompt="1"/>
          </p:nvPr>
        </p:nvSpPr>
        <p:spPr>
          <a:xfrm>
            <a:off x="831850" y="1709739"/>
            <a:ext cx="10515600" cy="2852737"/>
          </a:xfrm>
        </p:spPr>
        <p:txBody>
          <a:bodyPr anchor="b"/>
          <a:lstStyle>
            <a:lvl1pP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hasCustomPrompt="1"/>
          </p:nvPr>
        </p:nvSpPr>
        <p:spPr>
          <a:xfrm>
            <a:off x="831850" y="4589464"/>
            <a:ext cx="10515600"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15" indent="0">
              <a:buNone/>
              <a:defRPr sz="2000">
                <a:solidFill>
                  <a:schemeClr val="tx1">
                    <a:tint val="75000"/>
                  </a:schemeClr>
                </a:solidFill>
              </a:defRPr>
            </a:lvl2pPr>
            <a:lvl3pPr marL="914430" indent="0">
              <a:buNone/>
              <a:defRPr sz="1800">
                <a:solidFill>
                  <a:schemeClr val="tx1">
                    <a:tint val="75000"/>
                  </a:schemeClr>
                </a:solidFill>
              </a:defRPr>
            </a:lvl3pPr>
            <a:lvl4pPr marL="1371645" indent="0">
              <a:buNone/>
              <a:defRPr sz="1600">
                <a:solidFill>
                  <a:schemeClr val="tx1">
                    <a:tint val="75000"/>
                  </a:schemeClr>
                </a:solidFill>
              </a:defRPr>
            </a:lvl4pPr>
            <a:lvl5pPr marL="1828861" indent="0">
              <a:buNone/>
              <a:defRPr sz="1600">
                <a:solidFill>
                  <a:schemeClr val="tx1">
                    <a:tint val="75000"/>
                  </a:schemeClr>
                </a:solidFill>
              </a:defRPr>
            </a:lvl5pPr>
            <a:lvl6pPr marL="2286075" indent="0">
              <a:buNone/>
              <a:defRPr sz="1600">
                <a:solidFill>
                  <a:schemeClr val="tx1">
                    <a:tint val="75000"/>
                  </a:schemeClr>
                </a:solidFill>
              </a:defRPr>
            </a:lvl6pPr>
            <a:lvl7pPr marL="2743290" indent="0">
              <a:buNone/>
              <a:defRPr sz="1600">
                <a:solidFill>
                  <a:schemeClr val="tx1">
                    <a:tint val="75000"/>
                  </a:schemeClr>
                </a:solidFill>
              </a:defRPr>
            </a:lvl7pPr>
            <a:lvl8pPr marL="3200505" indent="0">
              <a:buNone/>
              <a:defRPr sz="1600">
                <a:solidFill>
                  <a:schemeClr val="tx1">
                    <a:tint val="75000"/>
                  </a:schemeClr>
                </a:solidFill>
              </a:defRPr>
            </a:lvl8pPr>
            <a:lvl9pPr marL="365772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38453917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hasCustomPrompt="1"/>
          </p:nvPr>
        </p:nvSpPr>
        <p:spPr>
          <a:xfrm>
            <a:off x="838201"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hasCustomPrompt="1"/>
          </p:nvPr>
        </p:nvSpPr>
        <p:spPr>
          <a:xfrm>
            <a:off x="6172201"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hasCustomPrompt="1"/>
          </p:nvPr>
        </p:nvSpPr>
        <p:spPr>
          <a:xfrm>
            <a:off x="839787" y="365125"/>
            <a:ext cx="10515600" cy="132556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hasCustomPrompt="1"/>
          </p:nvPr>
        </p:nvSpPr>
        <p:spPr>
          <a:xfrm>
            <a:off x="839789" y="1681163"/>
            <a:ext cx="5157787"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15" indent="0">
              <a:buNone/>
              <a:defRPr sz="2000" b="1"/>
            </a:lvl2pPr>
            <a:lvl3pPr marL="914430" indent="0">
              <a:buNone/>
              <a:defRPr sz="1800" b="1"/>
            </a:lvl3pPr>
            <a:lvl4pPr marL="1371645" indent="0">
              <a:buNone/>
              <a:defRPr sz="1600" b="1"/>
            </a:lvl4pPr>
            <a:lvl5pPr marL="1828861" indent="0">
              <a:buNone/>
              <a:defRPr sz="1600" b="1"/>
            </a:lvl5pPr>
            <a:lvl6pPr marL="2286075" indent="0">
              <a:buNone/>
              <a:defRPr sz="1600" b="1"/>
            </a:lvl6pPr>
            <a:lvl7pPr marL="2743290" indent="0">
              <a:buNone/>
              <a:defRPr sz="1600" b="1"/>
            </a:lvl7pPr>
            <a:lvl8pPr marL="3200505" indent="0">
              <a:buNone/>
              <a:defRPr sz="1600" b="1"/>
            </a:lvl8pPr>
            <a:lvl9pPr marL="365772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hasCustomPrompt="1"/>
          </p:nvPr>
        </p:nvSpPr>
        <p:spPr>
          <a:xfrm>
            <a:off x="839789"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hasCustomPrompt="1"/>
          </p:nvPr>
        </p:nvSpPr>
        <p:spPr>
          <a:xfrm>
            <a:off x="6172200" y="1681163"/>
            <a:ext cx="5183188"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15" indent="0">
              <a:buNone/>
              <a:defRPr sz="2000" b="1"/>
            </a:lvl2pPr>
            <a:lvl3pPr marL="914430" indent="0">
              <a:buNone/>
              <a:defRPr sz="1800" b="1"/>
            </a:lvl3pPr>
            <a:lvl4pPr marL="1371645" indent="0">
              <a:buNone/>
              <a:defRPr sz="1600" b="1"/>
            </a:lvl4pPr>
            <a:lvl5pPr marL="1828861" indent="0">
              <a:buNone/>
              <a:defRPr sz="1600" b="1"/>
            </a:lvl5pPr>
            <a:lvl6pPr marL="2286075" indent="0">
              <a:buNone/>
              <a:defRPr sz="1600" b="1"/>
            </a:lvl6pPr>
            <a:lvl7pPr marL="2743290" indent="0">
              <a:buNone/>
              <a:defRPr sz="1600" b="1"/>
            </a:lvl7pPr>
            <a:lvl8pPr marL="3200505" indent="0">
              <a:buNone/>
              <a:defRPr sz="1600" b="1"/>
            </a:lvl8pPr>
            <a:lvl9pPr marL="365772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hasCustomPrompt="1"/>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Segoe UI" panose="020B0502040204020203" pitchFamily="34" charset="0"/>
                <a:cs typeface="Segoe UI" panose="020B0502040204020203" pitchFamily="34" charset="0"/>
              </a:defRPr>
            </a:lvl1pPr>
            <a:lvl2pPr marL="457215" indent="0">
              <a:buNone/>
              <a:defRPr>
                <a:latin typeface="Consolas" panose="020B0609020204030204" pitchFamily="49" charset="0"/>
                <a:cs typeface="Consolas" panose="020B0609020204030204" pitchFamily="49" charset="0"/>
              </a:defRPr>
            </a:lvl2pPr>
            <a:lvl3pPr marL="914430" indent="0">
              <a:buNone/>
              <a:defRPr>
                <a:latin typeface="Consolas" panose="020B0609020204030204" pitchFamily="49" charset="0"/>
                <a:cs typeface="Consolas" panose="020B0609020204030204" pitchFamily="49" charset="0"/>
              </a:defRPr>
            </a:lvl3pPr>
            <a:lvl4pPr marL="1371645" indent="0">
              <a:buNone/>
              <a:defRPr>
                <a:latin typeface="Consolas" panose="020B0609020204030204" pitchFamily="49" charset="0"/>
                <a:cs typeface="Consolas" panose="020B0609020204030204" pitchFamily="49" charset="0"/>
              </a:defRPr>
            </a:lvl4pPr>
            <a:lvl5pPr marL="1828861" indent="0">
              <a:buNone/>
              <a:defRPr>
                <a:latin typeface="Consolas" panose="020B0609020204030204" pitchFamily="49" charset="0"/>
                <a:cs typeface="Consolas" panose="020B0609020204030204" pitchFamily="49" charset="0"/>
              </a:defRPr>
            </a:lvl5pPr>
          </a:lstStyle>
          <a:p>
            <a:pPr lvl="0"/>
            <a:r>
              <a:rPr lang="en-US" dirty="0"/>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54183233"/>
              </p:ext>
            </p:extLst>
          </p:nvPr>
        </p:nvGraphicFramePr>
        <p:xfrm>
          <a:off x="2032001"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extLst>
              <p:ext uri="{D42A27DB-BD31-4B8C-83A1-F6EECF244321}">
                <p14:modId xmlns:p14="http://schemas.microsoft.com/office/powerpoint/2010/main" val="1293607080"/>
              </p:ext>
            </p:extLst>
          </p:nvPr>
        </p:nvGraphicFramePr>
        <p:xfrm>
          <a:off x="2032001"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94771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02BFB62E-E67A-44E2-85EA-944E33137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9201" y="4001294"/>
            <a:ext cx="3009900" cy="2146300"/>
          </a:xfrm>
          <a:prstGeom prst="rect">
            <a:avLst/>
          </a:prstGeom>
        </p:spPr>
      </p:pic>
    </p:spTree>
    <p:extLst>
      <p:ext uri="{BB962C8B-B14F-4D97-AF65-F5344CB8AC3E}">
        <p14:creationId xmlns:p14="http://schemas.microsoft.com/office/powerpoint/2010/main" val="16557759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1"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50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Segoe UI" panose="020B0502040204020203" pitchFamily="34" charset="0"/>
                <a:ea typeface="+mn-ea"/>
                <a:cs typeface="Segoe UI" panose="020B0502040204020203"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4"/>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atin typeface="Segoe UI" panose="020B0502040204020203" pitchFamily="34" charset="0"/>
                <a:cs typeface="Segoe UI" panose="020B0502040204020203" pitchFamily="34" charset="0"/>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latin typeface="Segoe UI" panose="020B0502040204020203" pitchFamily="34" charset="0"/>
                <a:cs typeface="Segoe UI" panose="020B0502040204020203" pitchFamily="34" charset="0"/>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2"/>
            <a:ext cx="10515600" cy="579149"/>
          </a:xfrm>
        </p:spPr>
        <p:txBody>
          <a:bodyPr/>
          <a:lstStyle>
            <a:lvl1pPr>
              <a:buNone/>
              <a:defRPr>
                <a:solidFill>
                  <a:schemeClr val="accent4">
                    <a:lumMod val="60000"/>
                    <a:lumOff val="40000"/>
                  </a:schemeClr>
                </a:solidFill>
                <a:latin typeface="Segoe UI" panose="020B0502040204020203" pitchFamily="34" charset="0"/>
                <a:cs typeface="Segoe UI" panose="020B0502040204020203" pitchFamily="34" charset="0"/>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20360926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9"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9" y="2057400"/>
            <a:ext cx="3932237" cy="3811588"/>
          </a:xfrm>
        </p:spPr>
        <p:txBody>
          <a:bodyPr/>
          <a:lstStyle>
            <a:lvl1pPr marL="0" indent="0">
              <a:buNone/>
              <a:defRPr sz="1600"/>
            </a:lvl1pPr>
            <a:lvl2pPr marL="457215" indent="0">
              <a:buNone/>
              <a:defRPr sz="1400"/>
            </a:lvl2pPr>
            <a:lvl3pPr marL="914430" indent="0">
              <a:buNone/>
              <a:defRPr sz="1200"/>
            </a:lvl3pPr>
            <a:lvl4pPr marL="1371645" indent="0">
              <a:buNone/>
              <a:defRPr sz="1000"/>
            </a:lvl4pPr>
            <a:lvl5pPr marL="1828861" indent="0">
              <a:buNone/>
              <a:defRPr sz="1000"/>
            </a:lvl5pPr>
            <a:lvl6pPr marL="2286075" indent="0">
              <a:buNone/>
              <a:defRPr sz="1000"/>
            </a:lvl6pPr>
            <a:lvl7pPr marL="2743290" indent="0">
              <a:buNone/>
              <a:defRPr sz="1000"/>
            </a:lvl7pPr>
            <a:lvl8pPr marL="3200505" indent="0">
              <a:buNone/>
              <a:defRPr sz="1000"/>
            </a:lvl8pPr>
            <a:lvl9pPr marL="365772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9"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215" indent="0">
              <a:buNone/>
              <a:defRPr sz="2800"/>
            </a:lvl2pPr>
            <a:lvl3pPr marL="914430" indent="0">
              <a:buNone/>
              <a:defRPr sz="2400"/>
            </a:lvl3pPr>
            <a:lvl4pPr marL="1371645" indent="0">
              <a:buNone/>
              <a:defRPr sz="2000"/>
            </a:lvl4pPr>
            <a:lvl5pPr marL="1828861" indent="0">
              <a:buNone/>
              <a:defRPr sz="2000"/>
            </a:lvl5pPr>
            <a:lvl6pPr marL="2286075" indent="0">
              <a:buNone/>
              <a:defRPr sz="2000"/>
            </a:lvl6pPr>
            <a:lvl7pPr marL="2743290" indent="0">
              <a:buNone/>
              <a:defRPr sz="2000"/>
            </a:lvl7pPr>
            <a:lvl8pPr marL="3200505" indent="0">
              <a:buNone/>
              <a:defRPr sz="2000"/>
            </a:lvl8pPr>
            <a:lvl9pPr marL="3657720" indent="0">
              <a:buNone/>
              <a:defRPr sz="2000"/>
            </a:lvl9pPr>
          </a:lstStyle>
          <a:p>
            <a:endParaRPr lang="en-US" dirty="0"/>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9" y="2057400"/>
            <a:ext cx="3932237" cy="3811588"/>
          </a:xfrm>
        </p:spPr>
        <p:txBody>
          <a:bodyPr/>
          <a:lstStyle>
            <a:lvl1pPr marL="0" indent="0">
              <a:buNone/>
              <a:defRPr sz="1600"/>
            </a:lvl1pPr>
            <a:lvl2pPr marL="457215" indent="0">
              <a:buNone/>
              <a:defRPr sz="1400"/>
            </a:lvl2pPr>
            <a:lvl3pPr marL="914430" indent="0">
              <a:buNone/>
              <a:defRPr sz="1200"/>
            </a:lvl3pPr>
            <a:lvl4pPr marL="1371645" indent="0">
              <a:buNone/>
              <a:defRPr sz="1000"/>
            </a:lvl4pPr>
            <a:lvl5pPr marL="1828861" indent="0">
              <a:buNone/>
              <a:defRPr sz="1000"/>
            </a:lvl5pPr>
            <a:lvl6pPr marL="2286075" indent="0">
              <a:buNone/>
              <a:defRPr sz="1000"/>
            </a:lvl6pPr>
            <a:lvl7pPr marL="2743290" indent="0">
              <a:buNone/>
              <a:defRPr sz="1000"/>
            </a:lvl7pPr>
            <a:lvl8pPr marL="3200505" indent="0">
              <a:buNone/>
              <a:defRPr sz="1000"/>
            </a:lvl8pPr>
            <a:lvl9pPr marL="365772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804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endParaRPr lang="en-US" sz="6000" b="0" dirty="0"/>
          </a:p>
        </p:txBody>
      </p:sp>
    </p:spTree>
    <p:extLst>
      <p:ext uri="{BB962C8B-B14F-4D97-AF65-F5344CB8AC3E}">
        <p14:creationId xmlns:p14="http://schemas.microsoft.com/office/powerpoint/2010/main" val="24458622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2022</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3108" y="3543208"/>
            <a:ext cx="3660693" cy="2813143"/>
          </a:xfrm>
          <a:prstGeom prst="rect">
            <a:avLst/>
          </a:prstGeom>
        </p:spPr>
      </p:pic>
      <p:pic>
        <p:nvPicPr>
          <p:cNvPr id="9" name="Picture 1" descr="A close up of a logo&#10;&#10;Description automatically generated">
            <a:extLst>
              <a:ext uri="{FF2B5EF4-FFF2-40B4-BE49-F238E27FC236}">
                <a16:creationId xmlns:a16="http://schemas.microsoft.com/office/drawing/2014/main" id="{516A540C-36B0-4ADA-9819-DF147FB891DE}"/>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580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t>Questions?</a:t>
            </a:r>
          </a:p>
        </p:txBody>
      </p:sp>
    </p:spTree>
    <p:extLst>
      <p:ext uri="{BB962C8B-B14F-4D97-AF65-F5344CB8AC3E}">
        <p14:creationId xmlns:p14="http://schemas.microsoft.com/office/powerpoint/2010/main" val="42247949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BF491A-C4CD-CB45-82B9-A441DE1F2F8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7B8AB1D-FB3F-3103-DAD2-3814447B8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7687F4D-2A73-A4E7-7A3B-0BE66CB1C0DA}"/>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F40539B7-2AAE-ECC7-5407-5B41A840DD5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3FADAF-9508-18F7-F2BD-25D0B61E8173}"/>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1627668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CBA9CB-3DE1-636C-AFF8-90D4576D2E2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9566D7F-0E5A-E259-53B8-B62529E72F9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2F3F7EF-4595-D73D-C73C-7BA80CA9EA41}"/>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5717BF8B-DB6D-795B-60B2-757562471E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BD8D46E-280B-BF30-B860-93A45FC239CB}"/>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38435997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D1A722-8018-EC8A-9DFC-852A76021BC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1ADA4139-4AB8-351F-2766-78B0F82D5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14C1666-53D4-96D6-0889-C68A6BFD1B8A}"/>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03A1B8CA-0B21-E0E7-3BC8-8D91E892F2A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68AAE9-CEF3-1B12-94A4-B5F861480CBA}"/>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38798818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09E919-8FF6-FAFF-F391-2CC4C32DD66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9333D1C-C30F-13B5-07E5-C2685237D0F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F8388B2-8980-3299-CF60-9F7AFC45C60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06FE9F7-D645-8CDA-BCAA-E20B1A3E6CE6}"/>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6" name="Segnaposto piè di pagina 5">
            <a:extLst>
              <a:ext uri="{FF2B5EF4-FFF2-40B4-BE49-F238E27FC236}">
                <a16:creationId xmlns:a16="http://schemas.microsoft.com/office/drawing/2014/main" id="{FB887B11-D1FF-0A34-3C4C-68F5BCBE386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8DD5D97-70D2-7046-1101-5B3EE3FCF8CF}"/>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3418227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7">
            <a:extLst>
              <a:ext uri="{FF2B5EF4-FFF2-40B4-BE49-F238E27FC236}">
                <a16:creationId xmlns:a16="http://schemas.microsoft.com/office/drawing/2014/main" id="{ACE94564-2394-400E-894E-DBE6654EDD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124385" y="3485665"/>
            <a:ext cx="2882150" cy="2637900"/>
          </a:xfrm>
          <a:prstGeom prst="rect">
            <a:avLst/>
          </a:prstGeom>
        </p:spPr>
      </p:pic>
    </p:spTree>
    <p:extLst>
      <p:ext uri="{BB962C8B-B14F-4D97-AF65-F5344CB8AC3E}">
        <p14:creationId xmlns:p14="http://schemas.microsoft.com/office/powerpoint/2010/main" val="35654345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6A784-FE1B-529B-F38C-F53B91F05F7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B45A74-6ABC-4BEC-6F1E-1C17AC3C8D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5D6CF66-AAD5-B973-D5E8-D6F9BFD9643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4CEC669-57B3-5B0B-4FDC-1FF87AEDB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4B55A46-4491-A7B1-D23E-8FC02307857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681E03F-CD1D-317A-4C2C-D2C66830ABAF}"/>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8" name="Segnaposto piè di pagina 7">
            <a:extLst>
              <a:ext uri="{FF2B5EF4-FFF2-40B4-BE49-F238E27FC236}">
                <a16:creationId xmlns:a16="http://schemas.microsoft.com/office/drawing/2014/main" id="{3FA14A9E-32DC-6E14-A422-240666559AB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4E4B229-6DA7-0327-C381-C8FC9AA54CE7}"/>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41205947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001F6-D6B5-AB00-49E8-91986EDA7EB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422F60B-735D-5C38-F4A7-7A69DBE013F4}"/>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4" name="Segnaposto piè di pagina 3">
            <a:extLst>
              <a:ext uri="{FF2B5EF4-FFF2-40B4-BE49-F238E27FC236}">
                <a16:creationId xmlns:a16="http://schemas.microsoft.com/office/drawing/2014/main" id="{4F51F9E6-981B-62BD-A45C-3336B0EB89E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2B2051D-8B95-81C7-7627-7E2DB4703F07}"/>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6491103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4A11BD4-B693-B2B0-8372-1C8F6B06759C}"/>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3" name="Segnaposto piè di pagina 2">
            <a:extLst>
              <a:ext uri="{FF2B5EF4-FFF2-40B4-BE49-F238E27FC236}">
                <a16:creationId xmlns:a16="http://schemas.microsoft.com/office/drawing/2014/main" id="{58F4C7E9-B53E-677E-9813-8A5B3225625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16BDC4A-F081-708A-2EA6-11F5DAE1F0E4}"/>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40150655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05579-E4DE-73D7-D33F-ACB26FD05B2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892D7A-A707-C310-D25D-0CC9E1FBEF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105084A-7AEA-20C5-449F-5074EE992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1B10ABF-1701-1597-D15D-56EF71856EB3}"/>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6" name="Segnaposto piè di pagina 5">
            <a:extLst>
              <a:ext uri="{FF2B5EF4-FFF2-40B4-BE49-F238E27FC236}">
                <a16:creationId xmlns:a16="http://schemas.microsoft.com/office/drawing/2014/main" id="{B609E09F-A626-BCDE-9642-75FE49DF802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E69646-5267-0EBE-57E6-10D1E5FB27E2}"/>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29939936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2F24DE-687F-82B9-2FBC-0A4826203AE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E4ECDB8-A4DC-4F81-77DA-D451AFE61F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64891FD-18EC-64E6-E9FF-6F6B6C7BE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6D031EE-B3BF-E043-17F9-988184D85078}"/>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6" name="Segnaposto piè di pagina 5">
            <a:extLst>
              <a:ext uri="{FF2B5EF4-FFF2-40B4-BE49-F238E27FC236}">
                <a16:creationId xmlns:a16="http://schemas.microsoft.com/office/drawing/2014/main" id="{B5AE395B-D624-D8B4-CD90-C61952CD08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9FCC210-FFEB-0AF5-0B66-43CA06420D47}"/>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20437274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42B4F4-D074-EBF6-3CB5-F9B57ECA247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7788ED9-79B9-8341-F583-7FED1DD1177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BBE82F-4C83-1926-23EE-06E5D3AA0AA9}"/>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3243DDD4-696C-901F-451C-E57A95EAE4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8FB6056-2D0C-2007-A10C-9E9BEC41231C}"/>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14938162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0E1EC66-7586-4B7A-4457-AD8E32FA709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28B83D8-E076-82CE-80EF-4EDECEAC6F8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768275D-4E26-942A-B105-789D2A5B9E38}"/>
              </a:ext>
            </a:extLst>
          </p:cNvPr>
          <p:cNvSpPr>
            <a:spLocks noGrp="1"/>
          </p:cNvSpPr>
          <p:nvPr>
            <p:ph type="dt" sz="half" idx="10"/>
          </p:nvPr>
        </p:nvSpPr>
        <p:spPr/>
        <p:txBody>
          <a:body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4A85ED2C-820E-B1DC-3043-B07FB0C33F7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8C4FBE-F2D4-7D46-49B5-4FA921F83B42}"/>
              </a:ext>
            </a:extLst>
          </p:cNvPr>
          <p:cNvSpPr>
            <a:spLocks noGrp="1"/>
          </p:cNvSpPr>
          <p:nvPr>
            <p:ph type="sldNum" sz="quarter" idx="12"/>
          </p:nvPr>
        </p:nvSpPr>
        <p:spPr/>
        <p:txBody>
          <a:bodyPr/>
          <a:lstStyle/>
          <a:p>
            <a:fld id="{52794044-A714-4A5E-BF64-3657CBA46F68}" type="slidenum">
              <a:rPr lang="it-IT" smtClean="0"/>
              <a:t>‹#›</a:t>
            </a:fld>
            <a:endParaRPr lang="it-IT"/>
          </a:p>
        </p:txBody>
      </p:sp>
    </p:spTree>
    <p:extLst>
      <p:ext uri="{BB962C8B-B14F-4D97-AF65-F5344CB8AC3E}">
        <p14:creationId xmlns:p14="http://schemas.microsoft.com/office/powerpoint/2010/main" val="40297334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388D0B-6E79-A9C5-5346-F93A674F086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8F02D0C-6015-B2DF-C18A-F53EC7B0E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F8202B5-EC21-D2A1-6646-7F8354A7F392}"/>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C097A6AD-4811-B6F5-01C4-2DE1BA5B9D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5188323-DBCA-16D5-B82C-3C4BA8A744A0}"/>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3919028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D9AD0D-65A5-366A-72EB-4CFFC453B01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2C53B9-184E-DAA0-7A8C-C8D27510B4C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5C679B6-4CA4-FD88-4F60-5289A378DA89}"/>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CF5FA708-0C0C-F65E-D9F6-251B057113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B5896C-46E6-332F-8B51-ACD6FEB51F8D}"/>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4465411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51F21F-2168-F1ED-FB31-51C076595F3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2186CE6-D390-F596-2EAF-9E8BEE560B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D0EFF43-407C-21F4-C1EB-5EFB57EF7AFD}"/>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2424106C-59CC-E90D-70BE-B88A026D3D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DEC0337-85DF-CB59-A8AF-B73BE90CF9D2}"/>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148396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18/03/2022</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7" name="Picture 5">
            <a:extLst>
              <a:ext uri="{FF2B5EF4-FFF2-40B4-BE49-F238E27FC236}">
                <a16:creationId xmlns:a16="http://schemas.microsoft.com/office/drawing/2014/main" id="{08E10F90-668A-0C94-B36C-2067A8C4D1E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72590" y="3696854"/>
            <a:ext cx="1950607" cy="2323195"/>
          </a:xfrm>
          <a:prstGeom prst="rect">
            <a:avLst/>
          </a:prstGeom>
        </p:spPr>
      </p:pic>
    </p:spTree>
    <p:extLst>
      <p:ext uri="{BB962C8B-B14F-4D97-AF65-F5344CB8AC3E}">
        <p14:creationId xmlns:p14="http://schemas.microsoft.com/office/powerpoint/2010/main" val="416833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7"/>
                                        </p:tgtEl>
                                        <p:attrNameLst>
                                          <p:attrName>r</p:attrName>
                                        </p:attrNameLst>
                                      </p:cBhvr>
                                    </p:animRot>
                                    <p:animRot by="-240000">
                                      <p:cBhvr>
                                        <p:cTn id="12" dur="200" fill="hold">
                                          <p:stCondLst>
                                            <p:cond delay="200"/>
                                          </p:stCondLst>
                                        </p:cTn>
                                        <p:tgtEl>
                                          <p:spTgt spid="7"/>
                                        </p:tgtEl>
                                        <p:attrNameLst>
                                          <p:attrName>r</p:attrName>
                                        </p:attrNameLst>
                                      </p:cBhvr>
                                    </p:animRot>
                                    <p:animRot by="240000">
                                      <p:cBhvr>
                                        <p:cTn id="13" dur="200" fill="hold">
                                          <p:stCondLst>
                                            <p:cond delay="400"/>
                                          </p:stCondLst>
                                        </p:cTn>
                                        <p:tgtEl>
                                          <p:spTgt spid="7"/>
                                        </p:tgtEl>
                                        <p:attrNameLst>
                                          <p:attrName>r</p:attrName>
                                        </p:attrNameLst>
                                      </p:cBhvr>
                                    </p:animRot>
                                    <p:animRot by="-240000">
                                      <p:cBhvr>
                                        <p:cTn id="14" dur="200" fill="hold">
                                          <p:stCondLst>
                                            <p:cond delay="600"/>
                                          </p:stCondLst>
                                        </p:cTn>
                                        <p:tgtEl>
                                          <p:spTgt spid="7"/>
                                        </p:tgtEl>
                                        <p:attrNameLst>
                                          <p:attrName>r</p:attrName>
                                        </p:attrNameLst>
                                      </p:cBhvr>
                                    </p:animRot>
                                    <p:animRot by="120000">
                                      <p:cBhvr>
                                        <p:cTn id="15"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5237CE-17A2-DF80-6123-DAC2FEBC4BF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6A3915-2B44-F332-BB77-66BDCE962BE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983B414-E088-8D75-9CCA-1E1587EDDD9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8932A54-CACF-8DD7-01EB-81078D823422}"/>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6" name="Segnaposto piè di pagina 5">
            <a:extLst>
              <a:ext uri="{FF2B5EF4-FFF2-40B4-BE49-F238E27FC236}">
                <a16:creationId xmlns:a16="http://schemas.microsoft.com/office/drawing/2014/main" id="{64549C23-7947-622C-8F1E-B630C7AE427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EFC94B-707B-7ACF-5FC8-A72CD924813B}"/>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19706209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466A9-F370-5E4E-B28A-989D7762082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99B8D87-DEF5-35BA-8240-AE52DA8C6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0610DAE-A68E-EB0E-57BC-EF6D6E95601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CAA6F70-577E-544F-DF6D-46A8EF8F1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2EDF2FA-AA89-8E24-99D8-50E39CE8B9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F7F0057-973A-CFE6-B05B-6BBBED750B4E}"/>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8" name="Segnaposto piè di pagina 7">
            <a:extLst>
              <a:ext uri="{FF2B5EF4-FFF2-40B4-BE49-F238E27FC236}">
                <a16:creationId xmlns:a16="http://schemas.microsoft.com/office/drawing/2014/main" id="{C1912E86-E738-9AFB-B8DD-CE0849DBE53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601DCD3-27CA-6830-5007-05AAB3308059}"/>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23822405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CFE13D-C4DF-A009-2B66-7DCE585ADFD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01AFD8E-AC9F-59D5-E9DB-3999B8E6618F}"/>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4" name="Segnaposto piè di pagina 3">
            <a:extLst>
              <a:ext uri="{FF2B5EF4-FFF2-40B4-BE49-F238E27FC236}">
                <a16:creationId xmlns:a16="http://schemas.microsoft.com/office/drawing/2014/main" id="{C370B1FD-528D-142A-6403-6115D92F44D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5ED19C7-A7E6-4FB1-4D80-EA9B8C0681CE}"/>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36869189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31A5A4A-2221-EC2E-8D78-401E1419D65D}"/>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3" name="Segnaposto piè di pagina 2">
            <a:extLst>
              <a:ext uri="{FF2B5EF4-FFF2-40B4-BE49-F238E27FC236}">
                <a16:creationId xmlns:a16="http://schemas.microsoft.com/office/drawing/2014/main" id="{A1E94B9F-7544-BD24-4A67-5BA8DBBF506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DFE0CC2-A70C-D001-0CD5-9B4270111C0E}"/>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32577971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95CAEE-C49F-F31B-1D8E-8C0DEBBC30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9D3F66E-8E68-752C-4C45-EC9F3DCDF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5ACD448-D492-044E-3A16-C8BB3E8A9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5CE3490-205C-68E9-0FD1-53F5DFF7B91B}"/>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6" name="Segnaposto piè di pagina 5">
            <a:extLst>
              <a:ext uri="{FF2B5EF4-FFF2-40B4-BE49-F238E27FC236}">
                <a16:creationId xmlns:a16="http://schemas.microsoft.com/office/drawing/2014/main" id="{58FB36FE-417D-5DD3-BE82-612A256B2EA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13D688B-63D3-9C5D-1657-F42DEDD561F6}"/>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27631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73D8D2-E26B-8FE0-3892-959EB61C089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3B3600C-8537-55FC-C60F-CCE6FEBA1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B7D8B4B-FC09-EBB9-810A-534462D1B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C32814F-695E-ACB3-1ECC-B27B07600606}"/>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6" name="Segnaposto piè di pagina 5">
            <a:extLst>
              <a:ext uri="{FF2B5EF4-FFF2-40B4-BE49-F238E27FC236}">
                <a16:creationId xmlns:a16="http://schemas.microsoft.com/office/drawing/2014/main" id="{F907AB82-F5E2-E60B-7779-F1FC3DDA14C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5202D48-D5CA-044C-37E6-A26E6E1B8591}"/>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25364084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9B3811-16FA-A92E-9686-28276B1710B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65065F8-2A21-644B-A914-E535739E42E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E8393ED-D2CE-4856-9408-14B7E3824A18}"/>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EC67B736-81A0-08FF-007B-8C10CB09005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5DF79B3-2A72-038E-4A4E-0F5933128173}"/>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2775057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CC1728E-5EFF-C5C1-5941-1D0B87F6F81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279AD5C-CF8C-D418-82EA-89D46524B9B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F102144-7857-0AE6-950B-4554BF36868F}"/>
              </a:ext>
            </a:extLst>
          </p:cNvPr>
          <p:cNvSpPr>
            <a:spLocks noGrp="1"/>
          </p:cNvSpPr>
          <p:nvPr>
            <p:ph type="dt" sz="half" idx="10"/>
          </p:nvPr>
        </p:nvSpPr>
        <p:spPr/>
        <p:txBody>
          <a:body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C996E67F-1ED5-DFDF-A2B3-55E235CE070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080D4D-C51C-982F-6BB6-06DB56E2813D}"/>
              </a:ext>
            </a:extLst>
          </p:cNvPr>
          <p:cNvSpPr>
            <a:spLocks noGrp="1"/>
          </p:cNvSpPr>
          <p:nvPr>
            <p:ph type="sldNum" sz="quarter" idx="12"/>
          </p:nvPr>
        </p:nvSpPr>
        <p:spPr/>
        <p:txBody>
          <a:bodyPr/>
          <a:lstStyle/>
          <a:p>
            <a:fld id="{8460D62B-BB19-42B9-9BDE-73B60785F1BE}" type="slidenum">
              <a:rPr lang="it-IT" smtClean="0"/>
              <a:t>‹#›</a:t>
            </a:fld>
            <a:endParaRPr lang="it-IT"/>
          </a:p>
        </p:txBody>
      </p:sp>
    </p:spTree>
    <p:extLst>
      <p:ext uri="{BB962C8B-B14F-4D97-AF65-F5344CB8AC3E}">
        <p14:creationId xmlns:p14="http://schemas.microsoft.com/office/powerpoint/2010/main" val="39809469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image" Target="../media/image1.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2.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3.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4.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18/03/2024</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.NET Conf 2022</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599" y="6356351"/>
            <a:ext cx="2743201" cy="365125"/>
          </a:xfrm>
          <a:prstGeom prst="rect">
            <a:avLst/>
          </a:prstGeom>
        </p:spPr>
        <p:txBody>
          <a:bodyPr vert="horz" lIns="91440" tIns="45720" rIns="91440" bIns="45720" rtlCol="0" anchor="ctr"/>
          <a:lstStyle>
            <a:lvl1pPr algn="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  </a:t>
            </a:r>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8" name="Immagine 7" descr="Immagine che contiene disegnando, segnale&#10;&#10;Descrizione generata automaticamente">
            <a:extLst>
              <a:ext uri="{FF2B5EF4-FFF2-40B4-BE49-F238E27FC236}">
                <a16:creationId xmlns:a16="http://schemas.microsoft.com/office/drawing/2014/main" id="{838AFED0-BAE7-433F-A6C0-ED320786B8E2}"/>
              </a:ext>
            </a:extLst>
          </p:cNvPr>
          <p:cNvPicPr>
            <a:picLocks noChangeAspect="1"/>
          </p:cNvPicPr>
          <p:nvPr userDrawn="1"/>
        </p:nvPicPr>
        <p:blipFill>
          <a:blip r:embed="rId47"/>
          <a:stretch>
            <a:fillRect/>
          </a:stretch>
        </p:blipFill>
        <p:spPr>
          <a:xfrm>
            <a:off x="11590804" y="6318717"/>
            <a:ext cx="440391" cy="440391"/>
          </a:xfrm>
          <a:prstGeom prst="rect">
            <a:avLst/>
          </a:prstGeom>
        </p:spPr>
      </p:pic>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832" r:id="rId2"/>
    <p:sldLayoutId id="2147483792" r:id="rId3"/>
    <p:sldLayoutId id="2147483802" r:id="rId4"/>
    <p:sldLayoutId id="2147483803" r:id="rId5"/>
    <p:sldLayoutId id="2147483804" r:id="rId6"/>
    <p:sldLayoutId id="2147483805" r:id="rId7"/>
    <p:sldLayoutId id="2147483806" r:id="rId8"/>
    <p:sldLayoutId id="2147483833" r:id="rId9"/>
    <p:sldLayoutId id="2147483834" r:id="rId10"/>
    <p:sldLayoutId id="2147483807" r:id="rId11"/>
    <p:sldLayoutId id="2147483808" r:id="rId12"/>
    <p:sldLayoutId id="2147483809" r:id="rId13"/>
    <p:sldLayoutId id="2147483810" r:id="rId14"/>
    <p:sldLayoutId id="2147483811" r:id="rId15"/>
    <p:sldLayoutId id="2147483812"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663" r:id="rId29"/>
    <p:sldLayoutId id="2147483791" r:id="rId30"/>
    <p:sldLayoutId id="2147483664" r:id="rId31"/>
    <p:sldLayoutId id="2147483665" r:id="rId32"/>
    <p:sldLayoutId id="2147483666" r:id="rId33"/>
    <p:sldLayoutId id="2147483667" r:id="rId34"/>
    <p:sldLayoutId id="2147483668" r:id="rId35"/>
    <p:sldLayoutId id="2147483669" r:id="rId36"/>
    <p:sldLayoutId id="2147483670" r:id="rId37"/>
    <p:sldLayoutId id="2147483671" r:id="rId38"/>
    <p:sldLayoutId id="2147483749" r:id="rId39"/>
    <p:sldLayoutId id="2147483750" r:id="rId40"/>
    <p:sldLayoutId id="2147483794" r:id="rId41"/>
    <p:sldLayoutId id="2147483815" r:id="rId42"/>
    <p:sldLayoutId id="2147483816" r:id="rId43"/>
    <p:sldLayoutId id="2147483817" r:id="rId44"/>
    <p:sldLayoutId id="2147483818" r:id="rId45"/>
  </p:sldLayoutIdLst>
  <p:txStyles>
    <p:titleStyle>
      <a:lvl1pPr algn="l" defTabSz="914430" rtl="0" eaLnBrk="1" latinLnBrk="0" hangingPunct="1">
        <a:lnSpc>
          <a:spcPct val="90000"/>
        </a:lnSpc>
        <a:spcBef>
          <a:spcPct val="0"/>
        </a:spcBef>
        <a:buNone/>
        <a:defRPr sz="4400" kern="120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8" indent="-228608" algn="l" defTabSz="91443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67"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82"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7"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8"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0" rtl="0" eaLnBrk="1" latinLnBrk="0" hangingPunct="1">
        <a:defRPr sz="1800" kern="1200">
          <a:solidFill>
            <a:schemeClr val="tx1"/>
          </a:solidFill>
          <a:latin typeface="+mn-lt"/>
          <a:ea typeface="+mn-ea"/>
          <a:cs typeface="+mn-cs"/>
        </a:defRPr>
      </a:lvl1pPr>
      <a:lvl2pPr marL="457215"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5" algn="l" defTabSz="914430" rtl="0" eaLnBrk="1" latinLnBrk="0" hangingPunct="1">
        <a:defRPr sz="1800" kern="1200">
          <a:solidFill>
            <a:schemeClr val="tx1"/>
          </a:solidFill>
          <a:latin typeface="+mn-lt"/>
          <a:ea typeface="+mn-ea"/>
          <a:cs typeface="+mn-cs"/>
        </a:defRPr>
      </a:lvl6pPr>
      <a:lvl7pPr marL="2743290" algn="l" defTabSz="914430" rtl="0" eaLnBrk="1" latinLnBrk="0" hangingPunct="1">
        <a:defRPr sz="1800" kern="1200">
          <a:solidFill>
            <a:schemeClr val="tx1"/>
          </a:solidFill>
          <a:latin typeface="+mn-lt"/>
          <a:ea typeface="+mn-ea"/>
          <a:cs typeface="+mn-cs"/>
        </a:defRPr>
      </a:lvl7pPr>
      <a:lvl8pPr marL="3200505" algn="l" defTabSz="914430" rtl="0" eaLnBrk="1" latinLnBrk="0" hangingPunct="1">
        <a:defRPr sz="1800" kern="1200">
          <a:solidFill>
            <a:schemeClr val="tx1"/>
          </a:solidFill>
          <a:latin typeface="+mn-lt"/>
          <a:ea typeface="+mn-ea"/>
          <a:cs typeface="+mn-cs"/>
        </a:defRPr>
      </a:lvl8pPr>
      <a:lvl9pPr marL="3657720" algn="l" defTabSz="9144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22/03/2024</a:t>
            </a:r>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.NET Conf 2024</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599" y="6356351"/>
            <a:ext cx="2743201" cy="365125"/>
          </a:xfrm>
          <a:prstGeom prst="rect">
            <a:avLst/>
          </a:prstGeom>
        </p:spPr>
        <p:txBody>
          <a:bodyPr vert="horz" lIns="91440" tIns="45720" rIns="91440" bIns="45720" rtlCol="0" anchor="ctr"/>
          <a:lstStyle>
            <a:lvl1pPr algn="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7" name="Immagine 6" descr="Immagine che contiene disegnando, segnale&#10;&#10;Descrizione generata automaticamente">
            <a:extLst>
              <a:ext uri="{FF2B5EF4-FFF2-40B4-BE49-F238E27FC236}">
                <a16:creationId xmlns:a16="http://schemas.microsoft.com/office/drawing/2014/main" id="{55039FBD-B1B4-4073-BD92-0C9773E01673}"/>
              </a:ext>
            </a:extLst>
          </p:cNvPr>
          <p:cNvPicPr>
            <a:picLocks noChangeAspect="1"/>
          </p:cNvPicPr>
          <p:nvPr userDrawn="1"/>
        </p:nvPicPr>
        <p:blipFill>
          <a:blip r:embed="rId32"/>
          <a:stretch>
            <a:fillRect/>
          </a:stretch>
        </p:blipFill>
        <p:spPr>
          <a:xfrm>
            <a:off x="11590804" y="6318717"/>
            <a:ext cx="440391" cy="440391"/>
          </a:xfrm>
          <a:prstGeom prst="rect">
            <a:avLst/>
          </a:prstGeom>
        </p:spPr>
      </p:pic>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81" r:id="rId1"/>
    <p:sldLayoutId id="2147483797" r:id="rId2"/>
    <p:sldLayoutId id="2147483789" r:id="rId3"/>
    <p:sldLayoutId id="2147483783" r:id="rId4"/>
    <p:sldLayoutId id="2147483784" r:id="rId5"/>
    <p:sldLayoutId id="2147483785" r:id="rId6"/>
    <p:sldLayoutId id="2147483786" r:id="rId7"/>
    <p:sldLayoutId id="2147483787" r:id="rId8"/>
    <p:sldLayoutId id="2147483790" r:id="rId9"/>
    <p:sldLayoutId id="2147483788" r:id="rId10"/>
    <p:sldLayoutId id="2147483798" r:id="rId11"/>
    <p:sldLayoutId id="2147483799" r:id="rId12"/>
    <p:sldLayoutId id="2147483801" r:id="rId13"/>
    <p:sldLayoutId id="2147483800" r:id="rId14"/>
    <p:sldLayoutId id="2147483782"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831" r:id="rId29"/>
    <p:sldLayoutId id="2147483793" r:id="rId30"/>
  </p:sldLayoutIdLst>
  <p:txStyles>
    <p:titleStyle>
      <a:lvl1pPr algn="l" defTabSz="91443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8" indent="-228608" algn="l" defTabSz="91443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67"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82"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7"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8"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0" rtl="0" eaLnBrk="1" latinLnBrk="0" hangingPunct="1">
        <a:defRPr sz="1800" kern="1200">
          <a:solidFill>
            <a:schemeClr val="tx1"/>
          </a:solidFill>
          <a:latin typeface="+mn-lt"/>
          <a:ea typeface="+mn-ea"/>
          <a:cs typeface="+mn-cs"/>
        </a:defRPr>
      </a:lvl1pPr>
      <a:lvl2pPr marL="457215"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5" algn="l" defTabSz="914430" rtl="0" eaLnBrk="1" latinLnBrk="0" hangingPunct="1">
        <a:defRPr sz="1800" kern="1200">
          <a:solidFill>
            <a:schemeClr val="tx1"/>
          </a:solidFill>
          <a:latin typeface="+mn-lt"/>
          <a:ea typeface="+mn-ea"/>
          <a:cs typeface="+mn-cs"/>
        </a:defRPr>
      </a:lvl6pPr>
      <a:lvl7pPr marL="2743290" algn="l" defTabSz="914430" rtl="0" eaLnBrk="1" latinLnBrk="0" hangingPunct="1">
        <a:defRPr sz="1800" kern="1200">
          <a:solidFill>
            <a:schemeClr val="tx1"/>
          </a:solidFill>
          <a:latin typeface="+mn-lt"/>
          <a:ea typeface="+mn-ea"/>
          <a:cs typeface="+mn-cs"/>
        </a:defRPr>
      </a:lvl7pPr>
      <a:lvl8pPr marL="3200505" algn="l" defTabSz="914430" rtl="0" eaLnBrk="1" latinLnBrk="0" hangingPunct="1">
        <a:defRPr sz="1800" kern="1200">
          <a:solidFill>
            <a:schemeClr val="tx1"/>
          </a:solidFill>
          <a:latin typeface="+mn-lt"/>
          <a:ea typeface="+mn-ea"/>
          <a:cs typeface="+mn-cs"/>
        </a:defRPr>
      </a:lvl8pPr>
      <a:lvl9pPr marL="3657720" algn="l" defTabSz="9144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52E08B9-9335-9C07-C467-8709D5F22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E0E1620-D1EA-F770-D90C-76B3C06229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3D54BC5-A6B6-71DD-0567-8EF63AA86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5A6BA-0602-4572-80AC-E2787AD9BFED}" type="datetimeFigureOut">
              <a:rPr lang="it-IT" smtClean="0"/>
              <a:t>22/03/2024</a:t>
            </a:fld>
            <a:endParaRPr lang="it-IT"/>
          </a:p>
        </p:txBody>
      </p:sp>
      <p:sp>
        <p:nvSpPr>
          <p:cNvPr id="5" name="Segnaposto piè di pagina 4">
            <a:extLst>
              <a:ext uri="{FF2B5EF4-FFF2-40B4-BE49-F238E27FC236}">
                <a16:creationId xmlns:a16="http://schemas.microsoft.com/office/drawing/2014/main" id="{DE0C5EC4-4F7D-1F65-762B-F8F7D60CC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D0D8CE0-5538-9528-5E8E-280248B77C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94044-A714-4A5E-BF64-3657CBA46F68}" type="slidenum">
              <a:rPr lang="it-IT" smtClean="0"/>
              <a:t>‹#›</a:t>
            </a:fld>
            <a:endParaRPr lang="it-IT"/>
          </a:p>
        </p:txBody>
      </p:sp>
    </p:spTree>
    <p:extLst>
      <p:ext uri="{BB962C8B-B14F-4D97-AF65-F5344CB8AC3E}">
        <p14:creationId xmlns:p14="http://schemas.microsoft.com/office/powerpoint/2010/main" val="3764256191"/>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DAA5134-EB01-B7D4-24F7-C9515AFCA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2E27684-170E-A552-2B79-526F70878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7246CA6-9DB7-4A18-AAAD-5A64BE273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E18CD-0FA1-4721-A7AB-D33E7591BF46}" type="datetimeFigureOut">
              <a:rPr lang="it-IT" smtClean="0"/>
              <a:t>22/03/2024</a:t>
            </a:fld>
            <a:endParaRPr lang="it-IT"/>
          </a:p>
        </p:txBody>
      </p:sp>
      <p:sp>
        <p:nvSpPr>
          <p:cNvPr id="5" name="Segnaposto piè di pagina 4">
            <a:extLst>
              <a:ext uri="{FF2B5EF4-FFF2-40B4-BE49-F238E27FC236}">
                <a16:creationId xmlns:a16="http://schemas.microsoft.com/office/drawing/2014/main" id="{AB5AB220-D6F9-A810-9EA1-849B0E2FE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6FE3114-247A-4998-20F8-44B4709CA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0D62B-BB19-42B9-9BDE-73B60785F1BE}" type="slidenum">
              <a:rPr lang="it-IT" smtClean="0"/>
              <a:t>‹#›</a:t>
            </a:fld>
            <a:endParaRPr lang="it-IT"/>
          </a:p>
        </p:txBody>
      </p:sp>
    </p:spTree>
    <p:extLst>
      <p:ext uri="{BB962C8B-B14F-4D97-AF65-F5344CB8AC3E}">
        <p14:creationId xmlns:p14="http://schemas.microsoft.com/office/powerpoint/2010/main" val="62822207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80.jpe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89.sv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74.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33.svg"/><Relationship Id="rId10" Type="http://schemas.openxmlformats.org/officeDocument/2006/relationships/image" Target="../media/image86.png"/><Relationship Id="rId4" Type="http://schemas.openxmlformats.org/officeDocument/2006/relationships/image" Target="../media/image8.png"/><Relationship Id="rId9" Type="http://schemas.openxmlformats.org/officeDocument/2006/relationships/image" Target="../media/image65.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71.jp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arms crossed and a purple robot with white text&#10;&#10;Description automatically generated">
            <a:extLst>
              <a:ext uri="{FF2B5EF4-FFF2-40B4-BE49-F238E27FC236}">
                <a16:creationId xmlns:a16="http://schemas.microsoft.com/office/drawing/2014/main" id="{FD617B6A-5EE1-DB87-FCB5-A05F77A47459}"/>
              </a:ext>
            </a:extLst>
          </p:cNvPr>
          <p:cNvPicPr>
            <a:picLocks noChangeAspect="1"/>
          </p:cNvPicPr>
          <p:nvPr/>
        </p:nvPicPr>
        <p:blipFill>
          <a:blip r:embed="rId3"/>
          <a:stretch>
            <a:fillRect/>
          </a:stretch>
        </p:blipFill>
        <p:spPr>
          <a:xfrm>
            <a:off x="0" y="-1"/>
            <a:ext cx="12192000" cy="7072313"/>
          </a:xfrm>
          <a:prstGeom prst="rect">
            <a:avLst/>
          </a:prstGeom>
        </p:spPr>
      </p:pic>
    </p:spTree>
    <p:extLst>
      <p:ext uri="{BB962C8B-B14F-4D97-AF65-F5344CB8AC3E}">
        <p14:creationId xmlns:p14="http://schemas.microsoft.com/office/powerpoint/2010/main" val="306881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2DCB-D4E1-E4EB-A3DC-5C3BC64B7D2B}"/>
              </a:ext>
            </a:extLst>
          </p:cNvPr>
          <p:cNvSpPr>
            <a:spLocks noGrp="1"/>
          </p:cNvSpPr>
          <p:nvPr>
            <p:ph type="title"/>
          </p:nvPr>
        </p:nvSpPr>
        <p:spPr>
          <a:xfrm>
            <a:off x="838200" y="365125"/>
            <a:ext cx="10515600" cy="1024763"/>
          </a:xfrm>
        </p:spPr>
        <p:txBody>
          <a:bodyPr>
            <a:normAutofit/>
          </a:bodyPr>
          <a:lstStyle/>
          <a:p>
            <a:r>
              <a:rPr lang="it-IT" sz="3200" dirty="0" err="1"/>
              <a:t>Sql</a:t>
            </a:r>
            <a:r>
              <a:rPr lang="it-IT" sz="3200" dirty="0"/>
              <a:t> Server </a:t>
            </a:r>
            <a:r>
              <a:rPr lang="it-IT" sz="3200" dirty="0" err="1"/>
              <a:t>Change</a:t>
            </a:r>
            <a:r>
              <a:rPr lang="it-IT" sz="3200" dirty="0"/>
              <a:t> Tracker: Comandi notevoli</a:t>
            </a:r>
          </a:p>
        </p:txBody>
      </p:sp>
      <p:sp>
        <p:nvSpPr>
          <p:cNvPr id="3" name="Content Placeholder 2">
            <a:extLst>
              <a:ext uri="{FF2B5EF4-FFF2-40B4-BE49-F238E27FC236}">
                <a16:creationId xmlns:a16="http://schemas.microsoft.com/office/drawing/2014/main" id="{92985BC6-2BF0-DB62-3BA9-75DF5744B0E7}"/>
              </a:ext>
            </a:extLst>
          </p:cNvPr>
          <p:cNvSpPr>
            <a:spLocks noGrp="1"/>
          </p:cNvSpPr>
          <p:nvPr>
            <p:ph idx="1"/>
          </p:nvPr>
        </p:nvSpPr>
        <p:spPr>
          <a:xfrm>
            <a:off x="838200" y="1511809"/>
            <a:ext cx="10515600" cy="4328160"/>
          </a:xfrm>
        </p:spPr>
        <p:txBody>
          <a:bodyPr>
            <a:normAutofit/>
          </a:bodyPr>
          <a:lstStyle/>
          <a:p>
            <a:pPr marL="0" indent="0">
              <a:buNone/>
            </a:pPr>
            <a:r>
              <a:rPr lang="it-IT" dirty="0">
                <a:solidFill>
                  <a:schemeClr val="tx1"/>
                </a:solidFill>
              </a:rPr>
              <a:t>Versione Attuale del database</a:t>
            </a:r>
          </a:p>
          <a:p>
            <a:pPr marL="0" indent="0">
              <a:buNone/>
            </a:pPr>
            <a:r>
              <a:rPr lang="en-GB" sz="1800" dirty="0">
                <a:solidFill>
                  <a:schemeClr val="tx1"/>
                </a:solidFill>
                <a:latin typeface="Consolas" panose="020B0609020204030204" pitchFamily="49" charset="0"/>
              </a:rPr>
              <a:t>select CHANGE_TRACKING_CURRENT_VERSION()</a:t>
            </a:r>
          </a:p>
          <a:p>
            <a:pPr marL="0" indent="0">
              <a:buNone/>
            </a:pPr>
            <a:endParaRPr lang="en-GB" dirty="0">
              <a:solidFill>
                <a:schemeClr val="tx1"/>
              </a:solidFill>
            </a:endParaRPr>
          </a:p>
          <a:p>
            <a:pPr marL="0" indent="0">
              <a:buNone/>
            </a:pPr>
            <a:r>
              <a:rPr lang="en-GB" dirty="0" err="1">
                <a:solidFill>
                  <a:schemeClr val="tx1"/>
                </a:solidFill>
              </a:rPr>
              <a:t>Modifiche</a:t>
            </a:r>
            <a:r>
              <a:rPr lang="en-GB" dirty="0">
                <a:solidFill>
                  <a:schemeClr val="tx1"/>
                </a:solidFill>
              </a:rPr>
              <a:t> </a:t>
            </a:r>
            <a:r>
              <a:rPr lang="en-GB" dirty="0" err="1">
                <a:solidFill>
                  <a:schemeClr val="tx1"/>
                </a:solidFill>
              </a:rPr>
              <a:t>avvenute</a:t>
            </a:r>
            <a:r>
              <a:rPr lang="en-GB" dirty="0">
                <a:solidFill>
                  <a:schemeClr val="tx1"/>
                </a:solidFill>
              </a:rPr>
              <a:t> a </a:t>
            </a:r>
            <a:r>
              <a:rPr lang="en-GB" dirty="0" err="1">
                <a:solidFill>
                  <a:schemeClr val="tx1"/>
                </a:solidFill>
              </a:rPr>
              <a:t>partire</a:t>
            </a:r>
            <a:r>
              <a:rPr lang="en-GB" dirty="0">
                <a:solidFill>
                  <a:schemeClr val="tx1"/>
                </a:solidFill>
              </a:rPr>
              <a:t> </a:t>
            </a:r>
            <a:r>
              <a:rPr lang="en-GB" dirty="0" err="1">
                <a:solidFill>
                  <a:schemeClr val="tx1"/>
                </a:solidFill>
              </a:rPr>
              <a:t>dalla</a:t>
            </a:r>
            <a:r>
              <a:rPr lang="en-GB" dirty="0">
                <a:solidFill>
                  <a:schemeClr val="tx1"/>
                </a:solidFill>
              </a:rPr>
              <a:t> </a:t>
            </a:r>
            <a:r>
              <a:rPr lang="en-GB" dirty="0" err="1">
                <a:solidFill>
                  <a:schemeClr val="tx1"/>
                </a:solidFill>
              </a:rPr>
              <a:t>versione</a:t>
            </a:r>
            <a:endParaRPr lang="en-GB" dirty="0">
              <a:solidFill>
                <a:schemeClr val="tx1"/>
              </a:solidFill>
            </a:endParaRPr>
          </a:p>
          <a:p>
            <a:pPr marL="0" indent="0">
              <a:buNone/>
            </a:pPr>
            <a:r>
              <a:rPr lang="en-GB" sz="1800" dirty="0">
                <a:solidFill>
                  <a:schemeClr val="tx1"/>
                </a:solidFill>
                <a:latin typeface="Consolas" panose="020B0609020204030204" pitchFamily="49" charset="0"/>
              </a:rPr>
              <a:t>SELECT </a:t>
            </a:r>
          </a:p>
          <a:p>
            <a:pPr marL="0" indent="0">
              <a:buNone/>
            </a:pPr>
            <a:r>
              <a:rPr lang="en-GB" sz="1800" dirty="0">
                <a:solidFill>
                  <a:schemeClr val="tx1"/>
                </a:solidFill>
                <a:latin typeface="Consolas" panose="020B0609020204030204" pitchFamily="49" charset="0"/>
              </a:rPr>
              <a:t>  </a:t>
            </a:r>
            <a:r>
              <a:rPr lang="en-GB" sz="1800" dirty="0" err="1">
                <a:solidFill>
                  <a:schemeClr val="tx1"/>
                </a:solidFill>
                <a:latin typeface="Consolas" panose="020B0609020204030204" pitchFamily="49" charset="0"/>
              </a:rPr>
              <a:t>ct.SYS_CHANGE_OPERATION</a:t>
            </a:r>
            <a:r>
              <a:rPr lang="en-GB" sz="1800" dirty="0">
                <a:solidFill>
                  <a:schemeClr val="tx1"/>
                </a:solidFill>
                <a:latin typeface="Consolas" panose="020B0609020204030204" pitchFamily="49" charset="0"/>
              </a:rPr>
              <a:t> as '$operation’,</a:t>
            </a:r>
          </a:p>
          <a:p>
            <a:pPr marL="0" indent="0">
              <a:buNone/>
            </a:pPr>
            <a:r>
              <a:rPr lang="en-GB" sz="1800" dirty="0">
                <a:solidFill>
                  <a:schemeClr val="tx1"/>
                </a:solidFill>
                <a:latin typeface="Consolas" panose="020B0609020204030204" pitchFamily="49" charset="0"/>
              </a:rPr>
              <a:t>  </a:t>
            </a:r>
            <a:r>
              <a:rPr lang="en-GB" sz="1800" dirty="0" err="1">
                <a:solidFill>
                  <a:schemeClr val="tx1"/>
                </a:solidFill>
                <a:latin typeface="Consolas" panose="020B0609020204030204" pitchFamily="49" charset="0"/>
              </a:rPr>
              <a:t>ct.SYS_CHANGE_VERSION</a:t>
            </a:r>
            <a:r>
              <a:rPr lang="en-GB" sz="1800" dirty="0">
                <a:solidFill>
                  <a:schemeClr val="tx1"/>
                </a:solidFill>
                <a:latin typeface="Consolas" panose="020B0609020204030204" pitchFamily="49" charset="0"/>
              </a:rPr>
              <a:t> as '$version’,</a:t>
            </a:r>
          </a:p>
          <a:p>
            <a:pPr marL="0" indent="0">
              <a:buNone/>
            </a:pPr>
            <a:r>
              <a:rPr lang="en-GB" sz="1800" dirty="0">
                <a:solidFill>
                  <a:schemeClr val="tx1"/>
                </a:solidFill>
                <a:latin typeface="Consolas" panose="020B0609020204030204" pitchFamily="49" charset="0"/>
              </a:rPr>
              <a:t>  </a:t>
            </a:r>
            <a:r>
              <a:rPr lang="en-GB" sz="1800" dirty="0" err="1">
                <a:solidFill>
                  <a:schemeClr val="tx1"/>
                </a:solidFill>
                <a:latin typeface="Consolas" panose="020B0609020204030204" pitchFamily="49" charset="0"/>
              </a:rPr>
              <a:t>ct.Id</a:t>
            </a:r>
            <a:endParaRPr lang="en-GB" sz="1800" dirty="0">
              <a:solidFill>
                <a:schemeClr val="tx1"/>
              </a:solidFill>
              <a:latin typeface="Consolas" panose="020B0609020204030204" pitchFamily="49" charset="0"/>
            </a:endParaRPr>
          </a:p>
          <a:p>
            <a:pPr marL="0" indent="0">
              <a:buNone/>
            </a:pPr>
            <a:r>
              <a:rPr lang="en-GB" sz="1800" dirty="0">
                <a:solidFill>
                  <a:schemeClr val="tx1"/>
                </a:solidFill>
                <a:latin typeface="Consolas" panose="020B0609020204030204" pitchFamily="49" charset="0"/>
              </a:rPr>
              <a:t>FROM </a:t>
            </a:r>
          </a:p>
          <a:p>
            <a:pPr marL="0" indent="0">
              <a:buNone/>
            </a:pPr>
            <a:r>
              <a:rPr lang="en-GB" sz="1800" dirty="0">
                <a:solidFill>
                  <a:schemeClr val="tx1"/>
                </a:solidFill>
                <a:latin typeface="Consolas" panose="020B0609020204030204" pitchFamily="49" charset="0"/>
              </a:rPr>
              <a:t>  </a:t>
            </a:r>
            <a:r>
              <a:rPr lang="en-GB" sz="1800" dirty="0" err="1">
                <a:solidFill>
                  <a:schemeClr val="tx1"/>
                </a:solidFill>
                <a:latin typeface="Consolas" panose="020B0609020204030204" pitchFamily="49" charset="0"/>
              </a:rPr>
              <a:t>changetable</a:t>
            </a:r>
            <a:r>
              <a:rPr lang="en-GB" sz="1800" dirty="0">
                <a:solidFill>
                  <a:schemeClr val="tx1"/>
                </a:solidFill>
                <a:latin typeface="Consolas" panose="020B0609020204030204" pitchFamily="49" charset="0"/>
              </a:rPr>
              <a:t>(changes &lt;Nome </a:t>
            </a:r>
            <a:r>
              <a:rPr lang="en-GB" sz="1800" dirty="0" err="1">
                <a:solidFill>
                  <a:schemeClr val="tx1"/>
                </a:solidFill>
                <a:latin typeface="Consolas" panose="020B0609020204030204" pitchFamily="49" charset="0"/>
              </a:rPr>
              <a:t>Tabella</a:t>
            </a:r>
            <a:r>
              <a:rPr lang="en-GB" sz="1800" dirty="0">
                <a:solidFill>
                  <a:schemeClr val="tx1"/>
                </a:solidFill>
                <a:latin typeface="Consolas" panose="020B0609020204030204" pitchFamily="49" charset="0"/>
              </a:rPr>
              <a:t>&gt;, @fromversion)</a:t>
            </a:r>
          </a:p>
          <a:p>
            <a:pPr marL="0" indent="0">
              <a:buNone/>
            </a:pPr>
            <a:endParaRPr lang="en-GB" sz="1800" dirty="0">
              <a:solidFill>
                <a:srgbClr val="808080"/>
              </a:solidFill>
              <a:latin typeface="Consolas" panose="020B0609020204030204" pitchFamily="49" charset="0"/>
            </a:endParaRPr>
          </a:p>
          <a:p>
            <a:pPr marL="0" indent="0">
              <a:buNone/>
            </a:pPr>
            <a:endParaRPr lang="en-GB" sz="1800" dirty="0">
              <a:solidFill>
                <a:srgbClr val="808080"/>
              </a:solidFill>
              <a:latin typeface="Consolas" panose="020B0609020204030204" pitchFamily="49" charset="0"/>
            </a:endParaRPr>
          </a:p>
          <a:p>
            <a:pPr marL="0" indent="0">
              <a:buNone/>
            </a:pPr>
            <a:endParaRPr lang="en-GB" sz="1800" dirty="0">
              <a:solidFill>
                <a:srgbClr val="808080"/>
              </a:solidFill>
              <a:latin typeface="Consolas" panose="020B0609020204030204" pitchFamily="49" charset="0"/>
            </a:endParaRPr>
          </a:p>
          <a:p>
            <a:pPr marL="0" indent="0">
              <a:buNone/>
            </a:pPr>
            <a:endParaRPr lang="it-IT" dirty="0"/>
          </a:p>
        </p:txBody>
      </p:sp>
      <p:pic>
        <p:nvPicPr>
          <p:cNvPr id="4" name="Picture 3" descr="A screenshot of a computer&#10;&#10;Description automatically generated">
            <a:extLst>
              <a:ext uri="{FF2B5EF4-FFF2-40B4-BE49-F238E27FC236}">
                <a16:creationId xmlns:a16="http://schemas.microsoft.com/office/drawing/2014/main" id="{C33013F7-D43F-3C87-4389-7CDBCF1EBCDB}"/>
              </a:ext>
            </a:extLst>
          </p:cNvPr>
          <p:cNvPicPr>
            <a:picLocks noChangeAspect="1"/>
          </p:cNvPicPr>
          <p:nvPr/>
        </p:nvPicPr>
        <p:blipFill>
          <a:blip r:embed="rId3"/>
          <a:stretch>
            <a:fillRect/>
          </a:stretch>
        </p:blipFill>
        <p:spPr>
          <a:xfrm>
            <a:off x="7319272" y="3803997"/>
            <a:ext cx="4429743" cy="1152686"/>
          </a:xfrm>
          <a:prstGeom prst="rect">
            <a:avLst/>
          </a:prstGeom>
        </p:spPr>
      </p:pic>
    </p:spTree>
    <p:extLst>
      <p:ext uri="{BB962C8B-B14F-4D97-AF65-F5344CB8AC3E}">
        <p14:creationId xmlns:p14="http://schemas.microsoft.com/office/powerpoint/2010/main" val="282152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1C247-C8B5-1237-9A1A-E4C57614A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85C02-4E12-7CAB-E778-B819C3A032DB}"/>
              </a:ext>
            </a:extLst>
          </p:cNvPr>
          <p:cNvSpPr>
            <a:spLocks noGrp="1"/>
          </p:cNvSpPr>
          <p:nvPr>
            <p:ph type="title"/>
          </p:nvPr>
        </p:nvSpPr>
        <p:spPr>
          <a:xfrm>
            <a:off x="838200" y="365125"/>
            <a:ext cx="10515600" cy="1024763"/>
          </a:xfrm>
        </p:spPr>
        <p:txBody>
          <a:bodyPr>
            <a:normAutofit/>
          </a:bodyPr>
          <a:lstStyle/>
          <a:p>
            <a:r>
              <a:rPr lang="it-IT" dirty="0"/>
              <a:t>…… e per i database </a:t>
            </a:r>
            <a:r>
              <a:rPr lang="it-IT" dirty="0" err="1"/>
              <a:t>NoSql</a:t>
            </a:r>
            <a:r>
              <a:rPr lang="it-IT" dirty="0"/>
              <a:t> ?</a:t>
            </a:r>
          </a:p>
        </p:txBody>
      </p:sp>
      <p:sp>
        <p:nvSpPr>
          <p:cNvPr id="3" name="Content Placeholder 2">
            <a:extLst>
              <a:ext uri="{FF2B5EF4-FFF2-40B4-BE49-F238E27FC236}">
                <a16:creationId xmlns:a16="http://schemas.microsoft.com/office/drawing/2014/main" id="{EB7F9864-0156-5F0D-A9CE-C567E4DC41B7}"/>
              </a:ext>
            </a:extLst>
          </p:cNvPr>
          <p:cNvSpPr>
            <a:spLocks noGrp="1"/>
          </p:cNvSpPr>
          <p:nvPr>
            <p:ph idx="1"/>
          </p:nvPr>
        </p:nvSpPr>
        <p:spPr>
          <a:xfrm>
            <a:off x="646176" y="1938527"/>
            <a:ext cx="10707624" cy="3901441"/>
          </a:xfrm>
        </p:spPr>
        <p:txBody>
          <a:bodyPr>
            <a:normAutofit/>
          </a:bodyPr>
          <a:lstStyle/>
          <a:p>
            <a:pPr marL="0" indent="0">
              <a:buNone/>
            </a:pPr>
            <a:endParaRPr lang="en-GB" sz="1800" dirty="0">
              <a:solidFill>
                <a:srgbClr val="808080"/>
              </a:solidFill>
              <a:latin typeface="Consolas" panose="020B0609020204030204" pitchFamily="49" charset="0"/>
            </a:endParaRPr>
          </a:p>
          <a:p>
            <a:pPr marL="0" indent="0">
              <a:buNone/>
            </a:pPr>
            <a:endParaRPr lang="en-GB" sz="1800" dirty="0">
              <a:solidFill>
                <a:srgbClr val="808080"/>
              </a:solidFill>
              <a:latin typeface="Consolas" panose="020B0609020204030204" pitchFamily="49" charset="0"/>
            </a:endParaRPr>
          </a:p>
          <a:p>
            <a:pPr marL="0" indent="0">
              <a:buNone/>
            </a:pPr>
            <a:endParaRPr lang="it-IT" dirty="0"/>
          </a:p>
        </p:txBody>
      </p:sp>
      <p:sp>
        <p:nvSpPr>
          <p:cNvPr id="4" name="Content Placeholder 2">
            <a:extLst>
              <a:ext uri="{FF2B5EF4-FFF2-40B4-BE49-F238E27FC236}">
                <a16:creationId xmlns:a16="http://schemas.microsoft.com/office/drawing/2014/main" id="{97A4283D-36B4-9828-0A26-651B1B0D3E18}"/>
              </a:ext>
            </a:extLst>
          </p:cNvPr>
          <p:cNvSpPr txBox="1">
            <a:spLocks/>
          </p:cNvSpPr>
          <p:nvPr/>
        </p:nvSpPr>
        <p:spPr>
          <a:xfrm>
            <a:off x="5555180" y="1583871"/>
            <a:ext cx="6299363" cy="4408497"/>
          </a:xfrm>
          <a:prstGeom prst="rect">
            <a:avLst/>
          </a:prstGeom>
        </p:spPr>
        <p:txBody>
          <a:bodyPr vert="horz" lIns="91440" tIns="45720" rIns="91440" bIns="45720" rtlCol="0">
            <a:normAutofit fontScale="92500" lnSpcReduction="10000"/>
          </a:bodyPr>
          <a:lstStyle>
            <a:lvl1pPr marL="228608" indent="-228608" algn="l" defTabSz="91443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67"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82"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7"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8"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b="1" dirty="0">
                <a:solidFill>
                  <a:schemeClr val="tx1"/>
                </a:solidFill>
              </a:rPr>
              <a:t>Azure Cosmos DB</a:t>
            </a:r>
          </a:p>
          <a:p>
            <a:r>
              <a:rPr lang="it-IT" dirty="0" err="1">
                <a:solidFill>
                  <a:schemeClr val="tx1"/>
                </a:solidFill>
              </a:rPr>
              <a:t>Change</a:t>
            </a:r>
            <a:r>
              <a:rPr lang="it-IT" dirty="0">
                <a:solidFill>
                  <a:schemeClr val="tx1"/>
                </a:solidFill>
              </a:rPr>
              <a:t> Feed (Pull Model)</a:t>
            </a:r>
          </a:p>
          <a:p>
            <a:pPr marL="0" indent="0">
              <a:buNone/>
            </a:pPr>
            <a:endParaRPr lang="it-IT" dirty="0">
              <a:solidFill>
                <a:schemeClr val="tx1"/>
              </a:solidFill>
            </a:endParaRPr>
          </a:p>
          <a:p>
            <a:pPr marL="0" indent="0">
              <a:buNone/>
            </a:pPr>
            <a:r>
              <a:rPr lang="it-IT" b="1" dirty="0">
                <a:solidFill>
                  <a:schemeClr val="tx1"/>
                </a:solidFill>
              </a:rPr>
              <a:t>Mongo DB</a:t>
            </a:r>
          </a:p>
          <a:p>
            <a:r>
              <a:rPr lang="it-IT" dirty="0">
                <a:solidFill>
                  <a:schemeClr val="tx1"/>
                </a:solidFill>
              </a:rPr>
              <a:t>Mongo DB Atlas</a:t>
            </a:r>
          </a:p>
          <a:p>
            <a:endParaRPr lang="it-IT" dirty="0">
              <a:solidFill>
                <a:schemeClr val="tx1"/>
              </a:solidFill>
            </a:endParaRPr>
          </a:p>
          <a:p>
            <a:pPr marL="0" indent="0">
              <a:buNone/>
            </a:pPr>
            <a:r>
              <a:rPr lang="it-IT" b="1" dirty="0" err="1">
                <a:solidFill>
                  <a:schemeClr val="tx1"/>
                </a:solidFill>
              </a:rPr>
              <a:t>FireBase</a:t>
            </a:r>
            <a:endParaRPr lang="it-IT" b="1" dirty="0">
              <a:solidFill>
                <a:schemeClr val="tx1"/>
              </a:solidFill>
            </a:endParaRPr>
          </a:p>
          <a:p>
            <a:r>
              <a:rPr lang="it-IT" dirty="0">
                <a:solidFill>
                  <a:schemeClr val="tx1"/>
                </a:solidFill>
              </a:rPr>
              <a:t>L’unico pacchetto disponibile in MAUI è </a:t>
            </a:r>
            <a:r>
              <a:rPr lang="it-IT" i="1" dirty="0">
                <a:solidFill>
                  <a:schemeClr val="tx1"/>
                </a:solidFill>
              </a:rPr>
              <a:t>FirebaseDatabase.net</a:t>
            </a:r>
            <a:r>
              <a:rPr lang="it-IT" dirty="0">
                <a:solidFill>
                  <a:schemeClr val="tx1"/>
                </a:solidFill>
              </a:rPr>
              <a:t>, che però NON supporta offline</a:t>
            </a:r>
          </a:p>
          <a:p>
            <a:endParaRPr lang="it-IT" dirty="0">
              <a:solidFill>
                <a:schemeClr val="tx1"/>
              </a:solidFill>
            </a:endParaRPr>
          </a:p>
          <a:p>
            <a:endParaRPr lang="it-IT" dirty="0">
              <a:solidFill>
                <a:schemeClr val="tx1"/>
              </a:solidFill>
            </a:endParaRPr>
          </a:p>
          <a:p>
            <a:pPr marL="0" indent="0">
              <a:buFont typeface="Arial" panose="020B0604020202020204" pitchFamily="34" charset="0"/>
              <a:buNone/>
            </a:pPr>
            <a:endParaRPr lang="en-GB" sz="1800" dirty="0">
              <a:solidFill>
                <a:srgbClr val="808080"/>
              </a:solidFill>
              <a:latin typeface="Consolas" panose="020B0609020204030204" pitchFamily="49" charset="0"/>
            </a:endParaRPr>
          </a:p>
          <a:p>
            <a:pPr marL="0" indent="0">
              <a:buFont typeface="Arial" panose="020B0604020202020204" pitchFamily="34" charset="0"/>
              <a:buNone/>
            </a:pPr>
            <a:endParaRPr lang="en-GB" sz="1800" dirty="0">
              <a:solidFill>
                <a:srgbClr val="808080"/>
              </a:solidFill>
              <a:latin typeface="Consolas" panose="020B0609020204030204" pitchFamily="49" charset="0"/>
            </a:endParaRPr>
          </a:p>
          <a:p>
            <a:pPr marL="0" indent="0">
              <a:buFont typeface="Arial" panose="020B0604020202020204" pitchFamily="34" charset="0"/>
              <a:buNone/>
            </a:pPr>
            <a:endParaRPr lang="it-IT" dirty="0"/>
          </a:p>
        </p:txBody>
      </p:sp>
      <p:pic>
        <p:nvPicPr>
          <p:cNvPr id="6" name="Picture 5" descr="A hand pointing at red buttons&#10;&#10;Description automatically generated">
            <a:extLst>
              <a:ext uri="{FF2B5EF4-FFF2-40B4-BE49-F238E27FC236}">
                <a16:creationId xmlns:a16="http://schemas.microsoft.com/office/drawing/2014/main" id="{BE1E7133-8651-7403-8284-C855D66760A5}"/>
              </a:ext>
            </a:extLst>
          </p:cNvPr>
          <p:cNvPicPr>
            <a:picLocks noChangeAspect="1"/>
          </p:cNvPicPr>
          <p:nvPr/>
        </p:nvPicPr>
        <p:blipFill>
          <a:blip r:embed="rId3"/>
          <a:stretch>
            <a:fillRect/>
          </a:stretch>
        </p:blipFill>
        <p:spPr>
          <a:xfrm>
            <a:off x="476739" y="1744544"/>
            <a:ext cx="4778606" cy="3593512"/>
          </a:xfrm>
          <a:prstGeom prst="rect">
            <a:avLst/>
          </a:prstGeom>
        </p:spPr>
      </p:pic>
    </p:spTree>
    <p:extLst>
      <p:ext uri="{BB962C8B-B14F-4D97-AF65-F5344CB8AC3E}">
        <p14:creationId xmlns:p14="http://schemas.microsoft.com/office/powerpoint/2010/main" val="53535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6F56-2289-DEBF-7881-33E2853C3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D5CF0F5-3546-EB71-68F8-59561C53DEC7}"/>
              </a:ext>
            </a:extLst>
          </p:cNvPr>
          <p:cNvSpPr txBox="1"/>
          <p:nvPr/>
        </p:nvSpPr>
        <p:spPr>
          <a:xfrm>
            <a:off x="523076" y="215643"/>
            <a:ext cx="10826496" cy="1077218"/>
          </a:xfrm>
          <a:prstGeom prst="rect">
            <a:avLst/>
          </a:prstGeom>
          <a:noFill/>
        </p:spPr>
        <p:txBody>
          <a:bodyPr wrap="square">
            <a:spAutoFit/>
          </a:bodyPr>
          <a:lstStyle/>
          <a:p>
            <a:r>
              <a:rPr lang="it-IT" sz="3200" dirty="0">
                <a:solidFill>
                  <a:schemeClr val="tx2"/>
                </a:solidFill>
                <a:latin typeface="Segoe UI" panose="020B0502040204020203" pitchFamily="34" charset="0"/>
                <a:cs typeface="Segoe UI" panose="020B0502040204020203" pitchFamily="34" charset="0"/>
              </a:rPr>
              <a:t>DB </a:t>
            </a:r>
            <a:r>
              <a:rPr lang="it-IT" sz="3200" dirty="0" err="1">
                <a:solidFill>
                  <a:schemeClr val="tx2"/>
                </a:solidFill>
                <a:latin typeface="Segoe UI" panose="020B0502040204020203" pitchFamily="34" charset="0"/>
                <a:cs typeface="Segoe UI" panose="020B0502040204020203" pitchFamily="34" charset="0"/>
              </a:rPr>
              <a:t>Incremental</a:t>
            </a:r>
            <a:r>
              <a:rPr lang="it-IT" sz="3200" dirty="0">
                <a:solidFill>
                  <a:schemeClr val="tx2"/>
                </a:solidFill>
                <a:latin typeface="Segoe UI" panose="020B0502040204020203" pitchFamily="34" charset="0"/>
                <a:cs typeface="Segoe UI" panose="020B0502040204020203" pitchFamily="34" charset="0"/>
              </a:rPr>
              <a:t> Updates</a:t>
            </a:r>
            <a:r>
              <a:rPr lang="it-IT" sz="3200" dirty="0">
                <a:latin typeface="Segoe UI" panose="020B0502040204020203" pitchFamily="34" charset="0"/>
              </a:rPr>
              <a:t>: </a:t>
            </a:r>
            <a:r>
              <a:rPr lang="it-IT" sz="3200" dirty="0" err="1">
                <a:latin typeface="Segoe UI" panose="020B0502040204020203" pitchFamily="34" charset="0"/>
              </a:rPr>
              <a:t>UpdatedAt</a:t>
            </a:r>
            <a:r>
              <a:rPr lang="it-IT" sz="3200" dirty="0">
                <a:latin typeface="Segoe UI" panose="020B0502040204020203" pitchFamily="34" charset="0"/>
              </a:rPr>
              <a:t> &amp; Soft-Delete</a:t>
            </a:r>
          </a:p>
          <a:p>
            <a:pPr marR="0" algn="l" rtl="0"/>
            <a:r>
              <a:rPr lang="it-IT" sz="3200" b="0" i="0" u="none" strike="noStrike" dirty="0">
                <a:latin typeface="Segoe UI" panose="020B0502040204020203" pitchFamily="34" charset="0"/>
              </a:rPr>
              <a:t>Soluzione </a:t>
            </a:r>
            <a:r>
              <a:rPr lang="it-IT" sz="3200" b="0" i="1" u="none" strike="noStrike" dirty="0">
                <a:latin typeface="Segoe UI" panose="020B0502040204020203" pitchFamily="34" charset="0"/>
              </a:rPr>
              <a:t>Self</a:t>
            </a:r>
            <a:r>
              <a:rPr lang="it-IT" sz="3200" i="1" dirty="0">
                <a:latin typeface="Segoe UI" panose="020B0502040204020203" pitchFamily="34" charset="0"/>
              </a:rPr>
              <a:t>-Made</a:t>
            </a:r>
            <a:endParaRPr lang="it-IT" sz="3200" b="0" i="1" u="none" strike="noStrike" dirty="0">
              <a:latin typeface="Microsoft YaHei" panose="020B0503020204020204" pitchFamily="34" charset="-122"/>
            </a:endParaRPr>
          </a:p>
        </p:txBody>
      </p:sp>
      <p:sp>
        <p:nvSpPr>
          <p:cNvPr id="2" name="TextBox 1">
            <a:extLst>
              <a:ext uri="{FF2B5EF4-FFF2-40B4-BE49-F238E27FC236}">
                <a16:creationId xmlns:a16="http://schemas.microsoft.com/office/drawing/2014/main" id="{F35C44C0-D761-20C5-369B-D34A0A2B41C7}"/>
              </a:ext>
            </a:extLst>
          </p:cNvPr>
          <p:cNvSpPr txBox="1"/>
          <p:nvPr/>
        </p:nvSpPr>
        <p:spPr>
          <a:xfrm>
            <a:off x="331937" y="2252640"/>
            <a:ext cx="5338916" cy="2769989"/>
          </a:xfrm>
          <a:prstGeom prst="rect">
            <a:avLst/>
          </a:prstGeom>
          <a:noFill/>
        </p:spPr>
        <p:txBody>
          <a:bodyPr wrap="square" rtlCol="0">
            <a:spAutoFit/>
          </a:bodyPr>
          <a:lstStyle/>
          <a:p>
            <a:r>
              <a:rPr lang="it-IT" b="1" dirty="0" err="1">
                <a:latin typeface="Cascadia Mono" panose="020B0609020000020004" pitchFamily="49" charset="0"/>
              </a:rPr>
              <a:t>Backend</a:t>
            </a:r>
            <a:r>
              <a:rPr lang="it-IT" b="1" dirty="0">
                <a:solidFill>
                  <a:srgbClr val="000000"/>
                </a:solidFill>
                <a:latin typeface="Cascadia Mono" panose="020B0609020000020004" pitchFamily="49" charset="0"/>
              </a:rPr>
              <a:t> </a:t>
            </a:r>
          </a:p>
          <a:p>
            <a:endParaRPr lang="it-IT" sz="1200" dirty="0">
              <a:solidFill>
                <a:srgbClr val="000000"/>
              </a:solidFill>
              <a:latin typeface="Cascadia Mono" panose="020B0609020000020004" pitchFamily="49" charset="0"/>
            </a:endParaRPr>
          </a:p>
          <a:p>
            <a:r>
              <a:rPr lang="it-IT" sz="1400" dirty="0">
                <a:latin typeface="Cascadia Mono" panose="020B0609020000020004" pitchFamily="49" charset="0"/>
              </a:rPr>
              <a:t>public abstract class </a:t>
            </a:r>
            <a:r>
              <a:rPr lang="it-IT" sz="1400" dirty="0" err="1">
                <a:latin typeface="Cascadia Mono" panose="020B0609020000020004" pitchFamily="49" charset="0"/>
              </a:rPr>
              <a:t>BaseEntity</a:t>
            </a:r>
            <a:endParaRPr lang="it-IT" sz="1400" dirty="0">
              <a:latin typeface="Cascadia Mono" panose="020B0609020000020004" pitchFamily="49" charset="0"/>
            </a:endParaRPr>
          </a:p>
          <a:p>
            <a:r>
              <a:rPr lang="it-IT" sz="1400" dirty="0">
                <a:latin typeface="Cascadia Mono" panose="020B0609020000020004" pitchFamily="49" charset="0"/>
              </a:rPr>
              <a:t>{</a:t>
            </a:r>
          </a:p>
          <a:p>
            <a:r>
              <a:rPr lang="it-IT" sz="1400" dirty="0">
                <a:latin typeface="Cascadia Mono" panose="020B0609020000020004" pitchFamily="49" charset="0"/>
              </a:rPr>
              <a:t>    [Key]</a:t>
            </a:r>
          </a:p>
          <a:p>
            <a:r>
              <a:rPr lang="it-IT" sz="1400" dirty="0">
                <a:latin typeface="Cascadia Mono" panose="020B0609020000020004" pitchFamily="49" charset="0"/>
              </a:rPr>
              <a:t>    public </a:t>
            </a:r>
            <a:r>
              <a:rPr lang="it-IT" sz="1400" dirty="0" err="1">
                <a:latin typeface="Cascadia Mono" panose="020B0609020000020004" pitchFamily="49" charset="0"/>
              </a:rPr>
              <a:t>Guid</a:t>
            </a:r>
            <a:r>
              <a:rPr lang="it-IT" sz="1400" dirty="0">
                <a:latin typeface="Cascadia Mono" panose="020B0609020000020004" pitchFamily="49" charset="0"/>
              </a:rPr>
              <a:t> Id { </a:t>
            </a:r>
            <a:r>
              <a:rPr lang="it-IT" sz="1400" dirty="0" err="1">
                <a:latin typeface="Cascadia Mono" panose="020B0609020000020004" pitchFamily="49" charset="0"/>
              </a:rPr>
              <a:t>get</a:t>
            </a:r>
            <a:r>
              <a:rPr lang="it-IT" sz="1400" dirty="0">
                <a:latin typeface="Cascadia Mono" panose="020B0609020000020004" pitchFamily="49" charset="0"/>
              </a:rPr>
              <a:t>; set; }</a:t>
            </a:r>
          </a:p>
          <a:p>
            <a:endParaRPr lang="it-IT" sz="1400" dirty="0">
              <a:latin typeface="Cascadia Mono" panose="020B0609020000020004" pitchFamily="49" charset="0"/>
            </a:endParaRPr>
          </a:p>
          <a:p>
            <a:r>
              <a:rPr lang="it-IT" sz="1400" dirty="0">
                <a:latin typeface="Cascadia Mono" panose="020B0609020000020004" pitchFamily="49" charset="0"/>
              </a:rPr>
              <a:t>    public </a:t>
            </a:r>
            <a:r>
              <a:rPr lang="it-IT" sz="1400" dirty="0" err="1">
                <a:latin typeface="Cascadia Mono" panose="020B0609020000020004" pitchFamily="49" charset="0"/>
              </a:rPr>
              <a:t>DateTimeOffset</a:t>
            </a:r>
            <a:r>
              <a:rPr lang="it-IT" sz="1400" dirty="0">
                <a:latin typeface="Cascadia Mono" panose="020B0609020000020004" pitchFamily="49" charset="0"/>
              </a:rPr>
              <a:t> </a:t>
            </a:r>
            <a:r>
              <a:rPr lang="it-IT" sz="1400" dirty="0" err="1">
                <a:latin typeface="Cascadia Mono" panose="020B0609020000020004" pitchFamily="49" charset="0"/>
              </a:rPr>
              <a:t>UpdatedAt</a:t>
            </a:r>
            <a:r>
              <a:rPr lang="it-IT" sz="1400" dirty="0">
                <a:latin typeface="Cascadia Mono" panose="020B0609020000020004" pitchFamily="49" charset="0"/>
              </a:rPr>
              <a:t> { </a:t>
            </a:r>
            <a:r>
              <a:rPr lang="it-IT" sz="1400" dirty="0" err="1">
                <a:latin typeface="Cascadia Mono" panose="020B0609020000020004" pitchFamily="49" charset="0"/>
              </a:rPr>
              <a:t>get</a:t>
            </a:r>
            <a:r>
              <a:rPr lang="it-IT" sz="1400" dirty="0">
                <a:latin typeface="Cascadia Mono" panose="020B0609020000020004" pitchFamily="49" charset="0"/>
              </a:rPr>
              <a:t>; set; }</a:t>
            </a:r>
          </a:p>
          <a:p>
            <a:endParaRPr lang="it-IT" sz="1400" dirty="0">
              <a:latin typeface="Cascadia Mono" panose="020B0609020000020004" pitchFamily="49" charset="0"/>
            </a:endParaRPr>
          </a:p>
          <a:p>
            <a:r>
              <a:rPr lang="it-IT" sz="1400" dirty="0">
                <a:latin typeface="Cascadia Mono" panose="020B0609020000020004" pitchFamily="49" charset="0"/>
              </a:rPr>
              <a:t>    public </a:t>
            </a:r>
            <a:r>
              <a:rPr lang="it-IT" sz="1400" dirty="0" err="1">
                <a:latin typeface="Cascadia Mono" panose="020B0609020000020004" pitchFamily="49" charset="0"/>
              </a:rPr>
              <a:t>bool</a:t>
            </a:r>
            <a:r>
              <a:rPr lang="it-IT" sz="1400" dirty="0">
                <a:latin typeface="Cascadia Mono" panose="020B0609020000020004" pitchFamily="49" charset="0"/>
              </a:rPr>
              <a:t> </a:t>
            </a:r>
            <a:r>
              <a:rPr lang="it-IT" sz="1400" dirty="0" err="1">
                <a:latin typeface="Cascadia Mono" panose="020B0609020000020004" pitchFamily="49" charset="0"/>
              </a:rPr>
              <a:t>Deleted</a:t>
            </a:r>
            <a:r>
              <a:rPr lang="it-IT" sz="1400" dirty="0">
                <a:latin typeface="Cascadia Mono" panose="020B0609020000020004" pitchFamily="49" charset="0"/>
              </a:rPr>
              <a:t> { </a:t>
            </a:r>
            <a:r>
              <a:rPr lang="it-IT" sz="1400" dirty="0" err="1">
                <a:latin typeface="Cascadia Mono" panose="020B0609020000020004" pitchFamily="49" charset="0"/>
              </a:rPr>
              <a:t>get</a:t>
            </a:r>
            <a:r>
              <a:rPr lang="it-IT" sz="1400" dirty="0">
                <a:latin typeface="Cascadia Mono" panose="020B0609020000020004" pitchFamily="49" charset="0"/>
              </a:rPr>
              <a:t>; set; }</a:t>
            </a:r>
          </a:p>
          <a:p>
            <a:r>
              <a:rPr lang="it-IT" sz="1400" dirty="0">
                <a:latin typeface="Cascadia Mono" panose="020B0609020000020004" pitchFamily="49" charset="0"/>
              </a:rPr>
              <a:t>}</a:t>
            </a:r>
          </a:p>
          <a:p>
            <a:endParaRPr lang="it-IT" dirty="0">
              <a:latin typeface="Cascadia Mono" panose="020B0609020000020004" pitchFamily="49" charset="0"/>
            </a:endParaRPr>
          </a:p>
        </p:txBody>
      </p:sp>
      <p:sp>
        <p:nvSpPr>
          <p:cNvPr id="3" name="TextBox 2">
            <a:extLst>
              <a:ext uri="{FF2B5EF4-FFF2-40B4-BE49-F238E27FC236}">
                <a16:creationId xmlns:a16="http://schemas.microsoft.com/office/drawing/2014/main" id="{9468FEA5-516E-365C-1363-A5B9B7FCE25B}"/>
              </a:ext>
            </a:extLst>
          </p:cNvPr>
          <p:cNvSpPr txBox="1"/>
          <p:nvPr/>
        </p:nvSpPr>
        <p:spPr>
          <a:xfrm>
            <a:off x="5936324" y="1287045"/>
            <a:ext cx="6255676" cy="5355312"/>
          </a:xfrm>
          <a:prstGeom prst="rect">
            <a:avLst/>
          </a:prstGeom>
          <a:noFill/>
        </p:spPr>
        <p:txBody>
          <a:bodyPr wrap="square" rtlCol="0">
            <a:spAutoFit/>
          </a:bodyPr>
          <a:lstStyle/>
          <a:p>
            <a:r>
              <a:rPr lang="it-IT" b="1" dirty="0">
                <a:latin typeface="Cascadia Mono" panose="020B0609020000020004" pitchFamily="49" charset="0"/>
              </a:rPr>
              <a:t>Client</a:t>
            </a:r>
            <a:r>
              <a:rPr lang="it-IT" b="1" dirty="0">
                <a:solidFill>
                  <a:srgbClr val="000000"/>
                </a:solidFill>
                <a:latin typeface="Cascadia Mono" panose="020B0609020000020004" pitchFamily="49" charset="0"/>
              </a:rPr>
              <a:t> </a:t>
            </a:r>
          </a:p>
          <a:p>
            <a:endParaRPr lang="it-IT" sz="1200" dirty="0">
              <a:solidFill>
                <a:srgbClr val="000000"/>
              </a:solidFill>
              <a:latin typeface="Cascadia Mono" panose="020B0609020000020004" pitchFamily="49" charset="0"/>
            </a:endParaRPr>
          </a:p>
          <a:p>
            <a:r>
              <a:rPr lang="it-IT" sz="1400" dirty="0">
                <a:latin typeface="Cascadia Mono" panose="020B0609020000020004" pitchFamily="49" charset="0"/>
              </a:rPr>
              <a:t>public abstract class </a:t>
            </a:r>
            <a:r>
              <a:rPr lang="it-IT" sz="1400" dirty="0" err="1">
                <a:latin typeface="Cascadia Mono" panose="020B0609020000020004" pitchFamily="49" charset="0"/>
              </a:rPr>
              <a:t>BaseEntityForMobile</a:t>
            </a:r>
            <a:endParaRPr lang="it-IT" sz="1400" dirty="0">
              <a:latin typeface="Cascadia Mono" panose="020B0609020000020004" pitchFamily="49" charset="0"/>
            </a:endParaRPr>
          </a:p>
          <a:p>
            <a:r>
              <a:rPr lang="it-IT" sz="1400" dirty="0">
                <a:latin typeface="Cascadia Mono" panose="020B0609020000020004" pitchFamily="49" charset="0"/>
              </a:rPr>
              <a:t>{</a:t>
            </a:r>
          </a:p>
          <a:p>
            <a:r>
              <a:rPr lang="it-IT" sz="1400" dirty="0">
                <a:latin typeface="Cascadia Mono" panose="020B0609020000020004" pitchFamily="49" charset="0"/>
              </a:rPr>
              <a:t>    [</a:t>
            </a:r>
            <a:r>
              <a:rPr lang="it-IT" sz="1400" dirty="0" err="1">
                <a:latin typeface="Cascadia Mono" panose="020B0609020000020004" pitchFamily="49" charset="0"/>
              </a:rPr>
              <a:t>PrimaryKey</a:t>
            </a:r>
            <a:r>
              <a:rPr lang="it-IT" sz="1400" dirty="0">
                <a:latin typeface="Cascadia Mono" panose="020B0609020000020004" pitchFamily="49" charset="0"/>
              </a:rPr>
              <a:t>]</a:t>
            </a:r>
          </a:p>
          <a:p>
            <a:r>
              <a:rPr lang="it-IT" sz="1400" dirty="0">
                <a:latin typeface="Cascadia Mono" panose="020B0609020000020004" pitchFamily="49" charset="0"/>
              </a:rPr>
              <a:t>    public </a:t>
            </a:r>
            <a:r>
              <a:rPr lang="it-IT" sz="1400" dirty="0" err="1">
                <a:latin typeface="Cascadia Mono" panose="020B0609020000020004" pitchFamily="49" charset="0"/>
              </a:rPr>
              <a:t>Guid</a:t>
            </a:r>
            <a:r>
              <a:rPr lang="it-IT" sz="1400" dirty="0">
                <a:latin typeface="Cascadia Mono" panose="020B0609020000020004" pitchFamily="49" charset="0"/>
              </a:rPr>
              <a:t> Id { </a:t>
            </a:r>
            <a:r>
              <a:rPr lang="it-IT" sz="1400" dirty="0" err="1">
                <a:latin typeface="Cascadia Mono" panose="020B0609020000020004" pitchFamily="49" charset="0"/>
              </a:rPr>
              <a:t>get</a:t>
            </a:r>
            <a:r>
              <a:rPr lang="it-IT" sz="1400" dirty="0">
                <a:latin typeface="Cascadia Mono" panose="020B0609020000020004" pitchFamily="49" charset="0"/>
              </a:rPr>
              <a:t>; set; }</a:t>
            </a:r>
          </a:p>
          <a:p>
            <a:endParaRPr lang="it-IT" sz="1400" dirty="0">
              <a:latin typeface="Cascadia Mono" panose="020B0609020000020004" pitchFamily="49" charset="0"/>
            </a:endParaRPr>
          </a:p>
          <a:p>
            <a:endParaRPr lang="it-IT" sz="1400" dirty="0">
              <a:latin typeface="Cascadia Mono" panose="020B0609020000020004" pitchFamily="49" charset="0"/>
            </a:endParaRPr>
          </a:p>
          <a:p>
            <a:r>
              <a:rPr lang="it-IT" sz="1400" dirty="0">
                <a:latin typeface="Cascadia Mono" panose="020B0609020000020004" pitchFamily="49" charset="0"/>
              </a:rPr>
              <a:t>    public </a:t>
            </a:r>
            <a:r>
              <a:rPr lang="it-IT" sz="1400" dirty="0" err="1">
                <a:latin typeface="Cascadia Mono" panose="020B0609020000020004" pitchFamily="49" charset="0"/>
              </a:rPr>
              <a:t>DateTimeOffset</a:t>
            </a:r>
            <a:r>
              <a:rPr lang="it-IT" sz="1400" dirty="0">
                <a:latin typeface="Cascadia Mono" panose="020B0609020000020004" pitchFamily="49" charset="0"/>
              </a:rPr>
              <a:t> </a:t>
            </a:r>
            <a:r>
              <a:rPr lang="it-IT" sz="1400" dirty="0" err="1">
                <a:latin typeface="Cascadia Mono" panose="020B0609020000020004" pitchFamily="49" charset="0"/>
              </a:rPr>
              <a:t>UpdatedAt</a:t>
            </a:r>
            <a:r>
              <a:rPr lang="it-IT" sz="1400" dirty="0">
                <a:latin typeface="Cascadia Mono" panose="020B0609020000020004" pitchFamily="49" charset="0"/>
              </a:rPr>
              <a:t> { </a:t>
            </a:r>
            <a:r>
              <a:rPr lang="it-IT" sz="1400" dirty="0" err="1">
                <a:latin typeface="Cascadia Mono" panose="020B0609020000020004" pitchFamily="49" charset="0"/>
              </a:rPr>
              <a:t>get</a:t>
            </a:r>
            <a:r>
              <a:rPr lang="it-IT" sz="1400" dirty="0">
                <a:latin typeface="Cascadia Mono" panose="020B0609020000020004" pitchFamily="49" charset="0"/>
              </a:rPr>
              <a:t>; set; }</a:t>
            </a:r>
          </a:p>
          <a:p>
            <a:endParaRPr lang="it-IT" sz="1400" dirty="0">
              <a:latin typeface="Cascadia Mono" panose="020B0609020000020004" pitchFamily="49" charset="0"/>
            </a:endParaRPr>
          </a:p>
          <a:p>
            <a:r>
              <a:rPr lang="it-IT" sz="1400" dirty="0">
                <a:latin typeface="Cascadia Mono" panose="020B0609020000020004" pitchFamily="49" charset="0"/>
              </a:rPr>
              <a:t>    public </a:t>
            </a:r>
            <a:r>
              <a:rPr lang="it-IT" sz="1400" dirty="0" err="1">
                <a:latin typeface="Cascadia Mono" panose="020B0609020000020004" pitchFamily="49" charset="0"/>
              </a:rPr>
              <a:t>bool</a:t>
            </a:r>
            <a:r>
              <a:rPr lang="it-IT" sz="1400" dirty="0">
                <a:latin typeface="Cascadia Mono" panose="020B0609020000020004" pitchFamily="49" charset="0"/>
              </a:rPr>
              <a:t> </a:t>
            </a:r>
            <a:r>
              <a:rPr lang="it-IT" sz="1400" dirty="0" err="1">
                <a:latin typeface="Cascadia Mono" panose="020B0609020000020004" pitchFamily="49" charset="0"/>
              </a:rPr>
              <a:t>Deleted</a:t>
            </a:r>
            <a:r>
              <a:rPr lang="it-IT" sz="1400" dirty="0">
                <a:latin typeface="Cascadia Mono" panose="020B0609020000020004" pitchFamily="49" charset="0"/>
              </a:rPr>
              <a:t> { </a:t>
            </a:r>
            <a:r>
              <a:rPr lang="it-IT" sz="1400" dirty="0" err="1">
                <a:latin typeface="Cascadia Mono" panose="020B0609020000020004" pitchFamily="49" charset="0"/>
              </a:rPr>
              <a:t>get</a:t>
            </a:r>
            <a:r>
              <a:rPr lang="it-IT" sz="1400" dirty="0">
                <a:latin typeface="Cascadia Mono" panose="020B0609020000020004" pitchFamily="49" charset="0"/>
              </a:rPr>
              <a:t>; set; }</a:t>
            </a:r>
          </a:p>
          <a:p>
            <a:r>
              <a:rPr lang="it-IT" sz="1400" dirty="0">
                <a:latin typeface="Cascadia Mono" panose="020B0609020000020004" pitchFamily="49" charset="0"/>
              </a:rPr>
              <a:t>}</a:t>
            </a:r>
          </a:p>
          <a:p>
            <a:endParaRPr lang="it-IT" sz="1400" dirty="0">
              <a:latin typeface="Cascadia Mono" panose="020B0609020000020004" pitchFamily="49" charset="0"/>
            </a:endParaRPr>
          </a:p>
          <a:p>
            <a:endParaRPr lang="it-IT" sz="1400" dirty="0">
              <a:latin typeface="Cascadia Mono" panose="020B0609020000020004" pitchFamily="49" charset="0"/>
            </a:endParaRPr>
          </a:p>
          <a:p>
            <a:r>
              <a:rPr lang="it-IT" sz="1400" dirty="0">
                <a:latin typeface="Cascadia Mono" panose="020B0609020000020004" pitchFamily="49" charset="0"/>
              </a:rPr>
              <a:t>public class </a:t>
            </a:r>
            <a:r>
              <a:rPr lang="it-IT" sz="1400" dirty="0" err="1">
                <a:latin typeface="Cascadia Mono" panose="020B0609020000020004" pitchFamily="49" charset="0"/>
              </a:rPr>
              <a:t>LatestUpdateAt</a:t>
            </a:r>
            <a:endParaRPr lang="it-IT" sz="1400" dirty="0">
              <a:latin typeface="Cascadia Mono" panose="020B0609020000020004" pitchFamily="49" charset="0"/>
            </a:endParaRPr>
          </a:p>
          <a:p>
            <a:r>
              <a:rPr lang="it-IT" sz="1400" dirty="0">
                <a:latin typeface="Cascadia Mono" panose="020B0609020000020004" pitchFamily="49" charset="0"/>
              </a:rPr>
              <a:t>{</a:t>
            </a:r>
          </a:p>
          <a:p>
            <a:endParaRPr lang="it-IT" sz="1400" dirty="0">
              <a:latin typeface="Cascadia Mono" panose="020B0609020000020004" pitchFamily="49" charset="0"/>
            </a:endParaRPr>
          </a:p>
          <a:p>
            <a:r>
              <a:rPr lang="en-US" sz="1400" dirty="0">
                <a:latin typeface="Cascadia Mono" panose="020B0609020000020004" pitchFamily="49" charset="0"/>
              </a:rPr>
              <a:t>    public string </a:t>
            </a:r>
            <a:r>
              <a:rPr lang="en-US" sz="1400" dirty="0" err="1">
                <a:latin typeface="Cascadia Mono" panose="020B0609020000020004" pitchFamily="49" charset="0"/>
              </a:rPr>
              <a:t>EntityName</a:t>
            </a:r>
            <a:r>
              <a:rPr lang="en-US" sz="1400" dirty="0">
                <a:latin typeface="Cascadia Mono" panose="020B0609020000020004" pitchFamily="49" charset="0"/>
              </a:rPr>
              <a:t> { get; set; }</a:t>
            </a:r>
          </a:p>
          <a:p>
            <a:endParaRPr lang="en-US" sz="1400" dirty="0">
              <a:latin typeface="Cascadia Mono" panose="020B0609020000020004" pitchFamily="49" charset="0"/>
            </a:endParaRPr>
          </a:p>
          <a:p>
            <a:r>
              <a:rPr lang="en-US" sz="1400" dirty="0">
                <a:latin typeface="Cascadia Mono" panose="020B0609020000020004" pitchFamily="49" charset="0"/>
              </a:rPr>
              <a:t>    public </a:t>
            </a:r>
            <a:r>
              <a:rPr lang="en-US" sz="1400" dirty="0" err="1">
                <a:latin typeface="Cascadia Mono" panose="020B0609020000020004" pitchFamily="49" charset="0"/>
              </a:rPr>
              <a:t>DateTimeOffset</a:t>
            </a:r>
            <a:r>
              <a:rPr lang="en-US" sz="1400" dirty="0">
                <a:latin typeface="Cascadia Mono" panose="020B0609020000020004" pitchFamily="49" charset="0"/>
              </a:rPr>
              <a:t> </a:t>
            </a:r>
            <a:r>
              <a:rPr lang="en-US" sz="1400" dirty="0" err="1">
                <a:latin typeface="Cascadia Mono" panose="020B0609020000020004" pitchFamily="49" charset="0"/>
              </a:rPr>
              <a:t>MaxUpdateAt</a:t>
            </a:r>
            <a:r>
              <a:rPr lang="en-US" sz="1400" dirty="0">
                <a:latin typeface="Cascadia Mono" panose="020B0609020000020004" pitchFamily="49" charset="0"/>
              </a:rPr>
              <a:t> { get; set; }</a:t>
            </a:r>
          </a:p>
          <a:p>
            <a:endParaRPr lang="en-US" sz="1400" dirty="0">
              <a:latin typeface="Cascadia Mono" panose="020B0609020000020004" pitchFamily="49" charset="0"/>
            </a:endParaRPr>
          </a:p>
          <a:p>
            <a:r>
              <a:rPr lang="en-US" sz="1400" dirty="0">
                <a:latin typeface="Cascadia Mono" panose="020B0609020000020004" pitchFamily="49" charset="0"/>
              </a:rPr>
              <a:t>    public bool Rx { get; set;}</a:t>
            </a:r>
          </a:p>
          <a:p>
            <a:r>
              <a:rPr lang="it-IT" sz="1400" dirty="0">
                <a:latin typeface="Cascadia Mono" panose="020B0609020000020004" pitchFamily="49" charset="0"/>
              </a:rPr>
              <a:t>}</a:t>
            </a:r>
          </a:p>
          <a:p>
            <a:endParaRPr lang="it-IT" dirty="0">
              <a:latin typeface="Cascadia Mono" panose="020B0609020000020004" pitchFamily="49" charset="0"/>
            </a:endParaRPr>
          </a:p>
        </p:txBody>
      </p:sp>
    </p:spTree>
    <p:extLst>
      <p:ext uri="{BB962C8B-B14F-4D97-AF65-F5344CB8AC3E}">
        <p14:creationId xmlns:p14="http://schemas.microsoft.com/office/powerpoint/2010/main" val="2666382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6F56-2289-DEBF-7881-33E2853C368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D5CF0F5-3546-EB71-68F8-59561C53DEC7}"/>
              </a:ext>
            </a:extLst>
          </p:cNvPr>
          <p:cNvSpPr txBox="1"/>
          <p:nvPr/>
        </p:nvSpPr>
        <p:spPr>
          <a:xfrm>
            <a:off x="597408" y="377875"/>
            <a:ext cx="10826496" cy="1138773"/>
          </a:xfrm>
          <a:prstGeom prst="rect">
            <a:avLst/>
          </a:prstGeom>
          <a:noFill/>
        </p:spPr>
        <p:txBody>
          <a:bodyPr wrap="square">
            <a:spAutoFit/>
          </a:bodyPr>
          <a:lstStyle/>
          <a:p>
            <a:pPr marR="0" algn="l" rtl="0"/>
            <a:r>
              <a:rPr lang="it-IT" sz="3200" dirty="0">
                <a:solidFill>
                  <a:schemeClr val="tx2"/>
                </a:solidFill>
                <a:latin typeface="Segoe UI" panose="020B0502040204020203" pitchFamily="34" charset="0"/>
                <a:cs typeface="Segoe UI" panose="020B0502040204020203" pitchFamily="34" charset="0"/>
              </a:rPr>
              <a:t>DB </a:t>
            </a:r>
            <a:r>
              <a:rPr lang="it-IT" sz="3200" dirty="0" err="1">
                <a:solidFill>
                  <a:schemeClr val="tx2"/>
                </a:solidFill>
                <a:latin typeface="Segoe UI" panose="020B0502040204020203" pitchFamily="34" charset="0"/>
                <a:cs typeface="Segoe UI" panose="020B0502040204020203" pitchFamily="34" charset="0"/>
              </a:rPr>
              <a:t>Incremental</a:t>
            </a:r>
            <a:r>
              <a:rPr lang="it-IT" sz="3200" dirty="0">
                <a:solidFill>
                  <a:schemeClr val="tx2"/>
                </a:solidFill>
                <a:latin typeface="Segoe UI" panose="020B0502040204020203" pitchFamily="34" charset="0"/>
                <a:cs typeface="Segoe UI" panose="020B0502040204020203" pitchFamily="34" charset="0"/>
              </a:rPr>
              <a:t> Updates</a:t>
            </a:r>
            <a:r>
              <a:rPr lang="it-IT" sz="3200" dirty="0">
                <a:latin typeface="Segoe UI" panose="020B0502040204020203" pitchFamily="34" charset="0"/>
              </a:rPr>
              <a:t>: </a:t>
            </a:r>
            <a:r>
              <a:rPr lang="it-IT" sz="3200" dirty="0" err="1">
                <a:latin typeface="Segoe UI" panose="020B0502040204020203" pitchFamily="34" charset="0"/>
              </a:rPr>
              <a:t>UpdatedAt</a:t>
            </a:r>
            <a:r>
              <a:rPr lang="it-IT" sz="3200" dirty="0">
                <a:latin typeface="Segoe UI" panose="020B0502040204020203" pitchFamily="34" charset="0"/>
              </a:rPr>
              <a:t> &amp; Soft-Delete</a:t>
            </a:r>
          </a:p>
          <a:p>
            <a:pPr marR="0" algn="l" rtl="0"/>
            <a:r>
              <a:rPr lang="it-IT" sz="3600" b="0" i="0" u="none" strike="noStrike" dirty="0">
                <a:latin typeface="Segoe UI" panose="020B0502040204020203" pitchFamily="34" charset="0"/>
              </a:rPr>
              <a:t>Soluzione </a:t>
            </a:r>
            <a:r>
              <a:rPr lang="it-IT" sz="3600" i="1" dirty="0"/>
              <a:t>Microsoft </a:t>
            </a:r>
            <a:r>
              <a:rPr lang="it-IT" sz="3600" i="1" dirty="0" err="1"/>
              <a:t>Datasync</a:t>
            </a:r>
            <a:r>
              <a:rPr lang="it-IT" sz="3600" i="1" dirty="0"/>
              <a:t> Framework</a:t>
            </a:r>
            <a:endParaRPr lang="it-IT" sz="3600" b="0" i="1" u="none" strike="noStrike" dirty="0">
              <a:latin typeface="Microsoft YaHei" panose="020B0503020204020204" pitchFamily="34" charset="-122"/>
            </a:endParaRPr>
          </a:p>
        </p:txBody>
      </p:sp>
      <p:sp>
        <p:nvSpPr>
          <p:cNvPr id="2" name="TextBox 1">
            <a:extLst>
              <a:ext uri="{FF2B5EF4-FFF2-40B4-BE49-F238E27FC236}">
                <a16:creationId xmlns:a16="http://schemas.microsoft.com/office/drawing/2014/main" id="{F35C44C0-D761-20C5-369B-D34A0A2B41C7}"/>
              </a:ext>
            </a:extLst>
          </p:cNvPr>
          <p:cNvSpPr txBox="1"/>
          <p:nvPr/>
        </p:nvSpPr>
        <p:spPr>
          <a:xfrm>
            <a:off x="392104" y="2296886"/>
            <a:ext cx="7282326" cy="2862322"/>
          </a:xfrm>
          <a:prstGeom prst="rect">
            <a:avLst/>
          </a:prstGeom>
          <a:noFill/>
        </p:spPr>
        <p:txBody>
          <a:bodyPr wrap="square" rtlCol="0">
            <a:spAutoFit/>
          </a:bodyPr>
          <a:lstStyle/>
          <a:p>
            <a:r>
              <a:rPr lang="it-IT" sz="1800" dirty="0">
                <a:solidFill>
                  <a:srgbClr val="000000"/>
                </a:solidFill>
                <a:latin typeface="Cascadia Mono" panose="020B0609020000020004" pitchFamily="49" charset="0"/>
              </a:rPr>
              <a:t> </a:t>
            </a:r>
            <a:r>
              <a:rPr lang="it-IT" sz="1800" dirty="0">
                <a:latin typeface="Cascadia Mono" panose="020B0609020000020004" pitchFamily="49" charset="0"/>
              </a:rPr>
              <a:t>public abstract class </a:t>
            </a:r>
            <a:r>
              <a:rPr lang="it-IT" sz="1800" dirty="0" err="1">
                <a:latin typeface="Cascadia Mono" panose="020B0609020000020004" pitchFamily="49" charset="0"/>
              </a:rPr>
              <a:t>DatasyncClientData</a:t>
            </a:r>
            <a:endParaRPr lang="it-IT" sz="1800" dirty="0">
              <a:latin typeface="Cascadia Mono" panose="020B0609020000020004" pitchFamily="49" charset="0"/>
            </a:endParaRPr>
          </a:p>
          <a:p>
            <a:r>
              <a:rPr lang="it-IT" sz="1800" dirty="0">
                <a:latin typeface="Cascadia Mono" panose="020B0609020000020004" pitchFamily="49" charset="0"/>
              </a:rPr>
              <a:t> {</a:t>
            </a:r>
            <a:endParaRPr lang="it-IT" dirty="0"/>
          </a:p>
          <a:p>
            <a:r>
              <a:rPr lang="it-IT" dirty="0">
                <a:latin typeface="Cascadia Mono" panose="020B0609020000020004" pitchFamily="49" charset="0"/>
              </a:rPr>
              <a:t>     public </a:t>
            </a:r>
            <a:r>
              <a:rPr lang="it-IT" dirty="0" err="1">
                <a:latin typeface="Cascadia Mono" panose="020B0609020000020004" pitchFamily="49" charset="0"/>
              </a:rPr>
              <a:t>string</a:t>
            </a:r>
            <a:r>
              <a:rPr lang="it-IT" dirty="0">
                <a:latin typeface="Cascadia Mono" panose="020B0609020000020004" pitchFamily="49" charset="0"/>
              </a:rPr>
              <a:t> Id { </a:t>
            </a:r>
            <a:r>
              <a:rPr lang="it-IT" dirty="0" err="1">
                <a:latin typeface="Cascadia Mono" panose="020B0609020000020004" pitchFamily="49" charset="0"/>
              </a:rPr>
              <a:t>get</a:t>
            </a:r>
            <a:r>
              <a:rPr lang="it-IT" dirty="0">
                <a:latin typeface="Cascadia Mono" panose="020B0609020000020004" pitchFamily="49" charset="0"/>
              </a:rPr>
              <a:t>; set; }</a:t>
            </a:r>
          </a:p>
          <a:p>
            <a:endParaRPr lang="it-IT" dirty="0">
              <a:latin typeface="Cascadia Mono" panose="020B0609020000020004" pitchFamily="49" charset="0"/>
            </a:endParaRPr>
          </a:p>
          <a:p>
            <a:r>
              <a:rPr lang="it-IT" dirty="0">
                <a:latin typeface="Cascadia Mono" panose="020B0609020000020004" pitchFamily="49" charset="0"/>
              </a:rPr>
              <a:t>     public </a:t>
            </a:r>
            <a:r>
              <a:rPr lang="it-IT" dirty="0" err="1">
                <a:latin typeface="Cascadia Mono" panose="020B0609020000020004" pitchFamily="49" charset="0"/>
              </a:rPr>
              <a:t>bool</a:t>
            </a:r>
            <a:r>
              <a:rPr lang="it-IT" dirty="0">
                <a:latin typeface="Cascadia Mono" panose="020B0609020000020004" pitchFamily="49" charset="0"/>
              </a:rPr>
              <a:t> </a:t>
            </a:r>
            <a:r>
              <a:rPr lang="it-IT" dirty="0" err="1">
                <a:latin typeface="Cascadia Mono" panose="020B0609020000020004" pitchFamily="49" charset="0"/>
              </a:rPr>
              <a:t>Deleted</a:t>
            </a:r>
            <a:r>
              <a:rPr lang="it-IT" dirty="0">
                <a:latin typeface="Cascadia Mono" panose="020B0609020000020004" pitchFamily="49" charset="0"/>
              </a:rPr>
              <a:t> { </a:t>
            </a:r>
            <a:r>
              <a:rPr lang="it-IT" dirty="0" err="1">
                <a:latin typeface="Cascadia Mono" panose="020B0609020000020004" pitchFamily="49" charset="0"/>
              </a:rPr>
              <a:t>get</a:t>
            </a:r>
            <a:r>
              <a:rPr lang="it-IT" dirty="0">
                <a:latin typeface="Cascadia Mono" panose="020B0609020000020004" pitchFamily="49" charset="0"/>
              </a:rPr>
              <a:t>; set; }</a:t>
            </a:r>
          </a:p>
          <a:p>
            <a:endParaRPr lang="it-IT" dirty="0">
              <a:latin typeface="Cascadia Mono" panose="020B0609020000020004" pitchFamily="49" charset="0"/>
            </a:endParaRPr>
          </a:p>
          <a:p>
            <a:r>
              <a:rPr lang="it-IT" dirty="0">
                <a:latin typeface="Cascadia Mono" panose="020B0609020000020004" pitchFamily="49" charset="0"/>
              </a:rPr>
              <a:t>     public </a:t>
            </a:r>
            <a:r>
              <a:rPr lang="it-IT" dirty="0" err="1">
                <a:latin typeface="Cascadia Mono" panose="020B0609020000020004" pitchFamily="49" charset="0"/>
              </a:rPr>
              <a:t>DateTimeOffset</a:t>
            </a:r>
            <a:r>
              <a:rPr lang="it-IT" dirty="0">
                <a:latin typeface="Cascadia Mono" panose="020B0609020000020004" pitchFamily="49" charset="0"/>
              </a:rPr>
              <a:t> </a:t>
            </a:r>
            <a:r>
              <a:rPr lang="it-IT" dirty="0" err="1">
                <a:latin typeface="Cascadia Mono" panose="020B0609020000020004" pitchFamily="49" charset="0"/>
              </a:rPr>
              <a:t>UpdatedAt</a:t>
            </a:r>
            <a:r>
              <a:rPr lang="it-IT" dirty="0">
                <a:latin typeface="Cascadia Mono" panose="020B0609020000020004" pitchFamily="49" charset="0"/>
              </a:rPr>
              <a:t> { </a:t>
            </a:r>
            <a:r>
              <a:rPr lang="it-IT" dirty="0" err="1">
                <a:latin typeface="Cascadia Mono" panose="020B0609020000020004" pitchFamily="49" charset="0"/>
              </a:rPr>
              <a:t>get</a:t>
            </a:r>
            <a:r>
              <a:rPr lang="it-IT" dirty="0">
                <a:latin typeface="Cascadia Mono" panose="020B0609020000020004" pitchFamily="49" charset="0"/>
              </a:rPr>
              <a:t>; set; }</a:t>
            </a:r>
          </a:p>
          <a:p>
            <a:endParaRPr lang="it-IT" dirty="0">
              <a:latin typeface="Cascadia Mono" panose="020B0609020000020004" pitchFamily="49" charset="0"/>
            </a:endParaRPr>
          </a:p>
          <a:p>
            <a:r>
              <a:rPr lang="it-IT" dirty="0">
                <a:latin typeface="Cascadia Mono" panose="020B0609020000020004" pitchFamily="49" charset="0"/>
              </a:rPr>
              <a:t>     public byte[] Version { </a:t>
            </a:r>
            <a:r>
              <a:rPr lang="it-IT" dirty="0" err="1">
                <a:latin typeface="Cascadia Mono" panose="020B0609020000020004" pitchFamily="49" charset="0"/>
              </a:rPr>
              <a:t>get</a:t>
            </a:r>
            <a:r>
              <a:rPr lang="it-IT" dirty="0">
                <a:latin typeface="Cascadia Mono" panose="020B0609020000020004" pitchFamily="49" charset="0"/>
              </a:rPr>
              <a:t>; set; }</a:t>
            </a:r>
          </a:p>
          <a:p>
            <a:r>
              <a:rPr lang="it-IT" dirty="0">
                <a:latin typeface="Cascadia Mono" panose="020B0609020000020004" pitchFamily="49" charset="0"/>
              </a:rPr>
              <a:t> }</a:t>
            </a:r>
          </a:p>
        </p:txBody>
      </p:sp>
      <p:pic>
        <p:nvPicPr>
          <p:cNvPr id="4" name="Picture 3" descr="A screenshot of a computer&#10;&#10;Description automatically generated">
            <a:extLst>
              <a:ext uri="{FF2B5EF4-FFF2-40B4-BE49-F238E27FC236}">
                <a16:creationId xmlns:a16="http://schemas.microsoft.com/office/drawing/2014/main" id="{AF1E461F-F067-9E96-8218-E470DE29B6BF}"/>
              </a:ext>
            </a:extLst>
          </p:cNvPr>
          <p:cNvPicPr>
            <a:picLocks noChangeAspect="1"/>
          </p:cNvPicPr>
          <p:nvPr/>
        </p:nvPicPr>
        <p:blipFill>
          <a:blip r:embed="rId3"/>
          <a:stretch>
            <a:fillRect/>
          </a:stretch>
        </p:blipFill>
        <p:spPr>
          <a:xfrm>
            <a:off x="7511074" y="4049486"/>
            <a:ext cx="3644952" cy="1886118"/>
          </a:xfrm>
          <a:prstGeom prst="rect">
            <a:avLst/>
          </a:prstGeom>
        </p:spPr>
      </p:pic>
    </p:spTree>
    <p:extLst>
      <p:ext uri="{BB962C8B-B14F-4D97-AF65-F5344CB8AC3E}">
        <p14:creationId xmlns:p14="http://schemas.microsoft.com/office/powerpoint/2010/main" val="249453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Text Box 1"/>
          <p:cNvSpPr/>
          <p:nvPr/>
        </p:nvSpPr>
        <p:spPr>
          <a:xfrm>
            <a:off x="566057" y="365439"/>
            <a:ext cx="11161486" cy="1325347"/>
          </a:xfrm>
          <a:prstGeom prst="rect">
            <a:avLst/>
          </a:prstGeom>
          <a:noFill/>
          <a:ln w="0">
            <a:noFill/>
          </a:ln>
        </p:spPr>
        <p:style>
          <a:lnRef idx="0">
            <a:scrgbClr r="0" g="0" b="0"/>
          </a:lnRef>
          <a:fillRef idx="0">
            <a:scrgbClr r="0" g="0" b="0"/>
          </a:fillRef>
          <a:effectRef idx="0">
            <a:scrgbClr r="0" g="0" b="0"/>
          </a:effectRef>
          <a:fontRef idx="minor"/>
        </p:style>
        <p:txBody>
          <a:bodyPr lIns="89988" tIns="46794" rIns="89988" bIns="46794" anchor="ctr">
            <a:normAutofit/>
          </a:bodyPr>
          <a:lstStyle/>
          <a:p>
            <a:pPr>
              <a:lnSpc>
                <a:spcPct val="9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3600" b="0" strike="noStrike" spc="-1" dirty="0">
                <a:latin typeface="Segoe UI"/>
              </a:rPr>
              <a:t>…And the winner is….. </a:t>
            </a:r>
            <a:r>
              <a:rPr lang="en-US" sz="3600" spc="-1" dirty="0">
                <a:latin typeface="Segoe UI"/>
              </a:rPr>
              <a:t>C</a:t>
            </a:r>
            <a:r>
              <a:rPr lang="en-US" sz="3600" b="0" strike="noStrike" spc="-1" dirty="0">
                <a:latin typeface="Segoe UI"/>
              </a:rPr>
              <a:t>onflict resolution client-side</a:t>
            </a:r>
            <a:endParaRPr lang="it-IT" sz="3600" b="0" strike="noStrike" spc="-1" dirty="0">
              <a:latin typeface="Calibri"/>
            </a:endParaRPr>
          </a:p>
        </p:txBody>
      </p:sp>
      <p:sp>
        <p:nvSpPr>
          <p:cNvPr id="1580" name="Text Box 5"/>
          <p:cNvSpPr/>
          <p:nvPr/>
        </p:nvSpPr>
        <p:spPr>
          <a:xfrm>
            <a:off x="3599543" y="2133888"/>
            <a:ext cx="7249444" cy="3141490"/>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1800" b="0" strike="noStrike" spc="-1" dirty="0">
                <a:latin typeface="Calibri"/>
              </a:rPr>
              <a:t>La </a:t>
            </a:r>
            <a:r>
              <a:rPr lang="en-US" sz="1800" b="0" strike="noStrike" spc="-1" dirty="0" err="1">
                <a:latin typeface="Calibri"/>
              </a:rPr>
              <a:t>gestione</a:t>
            </a:r>
            <a:r>
              <a:rPr lang="en-US" sz="1800" b="0" strike="noStrike" spc="-1" dirty="0">
                <a:latin typeface="Calibri"/>
              </a:rPr>
              <a:t> </a:t>
            </a:r>
            <a:r>
              <a:rPr lang="en-US" sz="1800" b="0" strike="noStrike" spc="-1" dirty="0" err="1">
                <a:latin typeface="Calibri"/>
              </a:rPr>
              <a:t>della</a:t>
            </a:r>
            <a:r>
              <a:rPr lang="en-US" sz="1800" b="0" strike="noStrike" spc="-1" dirty="0">
                <a:latin typeface="Calibri"/>
              </a:rPr>
              <a:t> </a:t>
            </a:r>
            <a:r>
              <a:rPr lang="en-US" sz="1800" b="0" strike="noStrike" spc="-1" dirty="0" err="1">
                <a:latin typeface="Calibri"/>
              </a:rPr>
              <a:t>concorrenza</a:t>
            </a:r>
            <a:r>
              <a:rPr lang="en-US" sz="1800" b="0" strike="noStrike" spc="-1" dirty="0">
                <a:latin typeface="Calibri"/>
              </a:rPr>
              <a:t> </a:t>
            </a:r>
            <a:r>
              <a:rPr lang="en-US" sz="1800" b="0" strike="noStrike" spc="-1" dirty="0" err="1">
                <a:latin typeface="Calibri"/>
              </a:rPr>
              <a:t>può</a:t>
            </a:r>
            <a:r>
              <a:rPr lang="en-US" sz="1800" b="0" strike="noStrike" spc="-1" dirty="0">
                <a:latin typeface="Calibri"/>
              </a:rPr>
              <a:t> </a:t>
            </a:r>
            <a:r>
              <a:rPr lang="en-US" sz="1800" b="0" strike="noStrike" spc="-1" dirty="0" err="1">
                <a:latin typeface="Calibri"/>
              </a:rPr>
              <a:t>essere</a:t>
            </a:r>
            <a:r>
              <a:rPr lang="en-US" sz="1800" b="0" strike="noStrike" spc="-1" dirty="0">
                <a:latin typeface="Calibri"/>
              </a:rPr>
              <a:t> </a:t>
            </a:r>
            <a:r>
              <a:rPr lang="en-US" sz="1800" b="0" strike="noStrike" spc="-1" dirty="0" err="1">
                <a:latin typeface="Calibri"/>
              </a:rPr>
              <a:t>facilmente</a:t>
            </a:r>
            <a:r>
              <a:rPr lang="en-US" sz="1800" b="0" strike="noStrike" spc="-1" dirty="0">
                <a:latin typeface="Calibri"/>
              </a:rPr>
              <a:t> </a:t>
            </a:r>
            <a:r>
              <a:rPr lang="en-US" sz="1800" b="0" strike="noStrike" spc="-1" dirty="0" err="1">
                <a:latin typeface="Calibri"/>
              </a:rPr>
              <a:t>implementata</a:t>
            </a:r>
            <a:r>
              <a:rPr lang="en-US" sz="1800" b="0" strike="noStrike" spc="-1" dirty="0">
                <a:latin typeface="Calibri"/>
              </a:rPr>
              <a:t> lato server, ma </a:t>
            </a:r>
            <a:r>
              <a:rPr lang="en-US" sz="1800" b="0" strike="noStrike" spc="-1" dirty="0" err="1">
                <a:latin typeface="Calibri"/>
              </a:rPr>
              <a:t>spesso</a:t>
            </a:r>
            <a:r>
              <a:rPr lang="en-US" sz="1800" b="0" strike="noStrike" spc="-1" dirty="0">
                <a:latin typeface="Calibri"/>
              </a:rPr>
              <a:t> è </a:t>
            </a:r>
            <a:r>
              <a:rPr lang="en-US" sz="1800" b="0" strike="noStrike" spc="-1" dirty="0" err="1">
                <a:latin typeface="Calibri"/>
              </a:rPr>
              <a:t>necessario</a:t>
            </a:r>
            <a:r>
              <a:rPr lang="en-US" sz="1800" b="0" strike="noStrike" spc="-1" dirty="0">
                <a:latin typeface="Calibri"/>
              </a:rPr>
              <a:t> </a:t>
            </a:r>
            <a:r>
              <a:rPr lang="en-US" sz="1800" b="0" strike="noStrike" spc="-1" dirty="0" err="1">
                <a:latin typeface="Calibri"/>
              </a:rPr>
              <a:t>presentare</a:t>
            </a:r>
            <a:r>
              <a:rPr lang="en-US" sz="1800" b="0" strike="noStrike" spc="-1" dirty="0">
                <a:latin typeface="Calibri"/>
              </a:rPr>
              <a:t> </a:t>
            </a:r>
            <a:r>
              <a:rPr lang="en-US" sz="1800" b="0" strike="noStrike" spc="-1" dirty="0" err="1">
                <a:latin typeface="Calibri"/>
              </a:rPr>
              <a:t>all’utilizzatore</a:t>
            </a:r>
            <a:r>
              <a:rPr lang="en-US" sz="1800" b="0" strike="noStrike" spc="-1" dirty="0">
                <a:latin typeface="Calibri"/>
              </a:rPr>
              <a:t> la </a:t>
            </a:r>
            <a:r>
              <a:rPr lang="en-US" sz="1800" b="0" strike="noStrike" spc="-1" dirty="0" err="1">
                <a:latin typeface="Calibri"/>
              </a:rPr>
              <a:t>scelta</a:t>
            </a:r>
            <a:r>
              <a:rPr lang="en-US" sz="1800" b="0" strike="noStrike" spc="-1" dirty="0">
                <a:latin typeface="Calibri"/>
              </a:rPr>
              <a:t> di quale </a:t>
            </a:r>
            <a:r>
              <a:rPr lang="en-US" sz="1800" b="0" strike="noStrike" spc="-1" dirty="0" err="1">
                <a:latin typeface="Calibri"/>
              </a:rPr>
              <a:t>versione</a:t>
            </a:r>
            <a:r>
              <a:rPr lang="en-US" sz="1800" b="0" strike="noStrike" spc="-1" dirty="0">
                <a:latin typeface="Calibri"/>
              </a:rPr>
              <a:t> </a:t>
            </a:r>
            <a:r>
              <a:rPr lang="en-US" sz="1800" b="0" strike="noStrike" spc="-1" dirty="0" err="1">
                <a:latin typeface="Calibri"/>
              </a:rPr>
              <a:t>debba</a:t>
            </a:r>
            <a:r>
              <a:rPr lang="en-US" sz="1800" b="0" strike="noStrike" spc="-1" dirty="0">
                <a:latin typeface="Calibri"/>
              </a:rPr>
              <a:t> “</a:t>
            </a:r>
            <a:r>
              <a:rPr lang="en-US" sz="1800" b="0" strike="noStrike" spc="-1" dirty="0" err="1">
                <a:latin typeface="Calibri"/>
              </a:rPr>
              <a:t>vincere</a:t>
            </a:r>
            <a:r>
              <a:rPr lang="en-US" sz="1800" b="0" strike="noStrike" spc="-1" dirty="0">
                <a:latin typeface="Calibri"/>
              </a:rPr>
              <a:t>”.</a:t>
            </a:r>
            <a:endParaRPr lang="it-IT" sz="1800" b="0" strike="noStrike" spc="-1" dirty="0">
              <a:latin typeface="Calibri"/>
            </a:endParaRPr>
          </a:p>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endParaRPr lang="it-IT" sz="1800" b="0" strike="noStrike" spc="-1" dirty="0">
              <a:latin typeface="Calibri"/>
            </a:endParaRPr>
          </a:p>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1800" b="0" strike="noStrike" spc="-1" dirty="0" err="1">
                <a:latin typeface="Calibri"/>
              </a:rPr>
              <a:t>L’utilizzo</a:t>
            </a:r>
            <a:r>
              <a:rPr lang="en-US" sz="1800" b="0" strike="noStrike" spc="-1" dirty="0">
                <a:latin typeface="Calibri"/>
              </a:rPr>
              <a:t> </a:t>
            </a:r>
            <a:r>
              <a:rPr lang="en-US" sz="1800" b="0" strike="noStrike" spc="-1" dirty="0" err="1">
                <a:latin typeface="Calibri"/>
              </a:rPr>
              <a:t>dell’SDK</a:t>
            </a:r>
            <a:r>
              <a:rPr lang="en-US" sz="1800" b="0" strike="noStrike" spc="-1" dirty="0">
                <a:latin typeface="Calibri"/>
              </a:rPr>
              <a:t> </a:t>
            </a:r>
            <a:r>
              <a:rPr lang="en-US" sz="1800" b="0" i="1" strike="noStrike" spc="-1" dirty="0">
                <a:latin typeface="Calibri"/>
              </a:rPr>
              <a:t>Microsoft </a:t>
            </a:r>
            <a:r>
              <a:rPr lang="en-US" sz="1800" b="0" i="1" strike="noStrike" spc="-1" dirty="0" err="1">
                <a:latin typeface="Calibri"/>
              </a:rPr>
              <a:t>Datasync</a:t>
            </a:r>
            <a:r>
              <a:rPr lang="en-US" sz="1800" b="0" strike="noStrike" spc="-1" dirty="0">
                <a:latin typeface="Calibri"/>
              </a:rPr>
              <a:t> </a:t>
            </a:r>
            <a:r>
              <a:rPr lang="en-US" sz="1800" b="0" strike="noStrike" spc="-1" dirty="0" err="1">
                <a:latin typeface="Calibri"/>
              </a:rPr>
              <a:t>permette</a:t>
            </a:r>
            <a:r>
              <a:rPr lang="en-US" sz="1800" b="0" strike="noStrike" spc="-1" dirty="0">
                <a:latin typeface="Calibri"/>
              </a:rPr>
              <a:t> di </a:t>
            </a:r>
            <a:r>
              <a:rPr lang="en-US" sz="1800" b="0" strike="noStrike" spc="-1" dirty="0" err="1">
                <a:latin typeface="Calibri"/>
              </a:rPr>
              <a:t>scegliere</a:t>
            </a:r>
            <a:r>
              <a:rPr lang="en-US" sz="1800" b="0" strike="noStrike" spc="-1" dirty="0">
                <a:latin typeface="Calibri"/>
              </a:rPr>
              <a:t>, lato client, </a:t>
            </a:r>
            <a:r>
              <a:rPr lang="en-US" sz="1800" b="0" strike="noStrike" spc="-1" dirty="0" err="1">
                <a:latin typeface="Calibri"/>
              </a:rPr>
              <a:t>cosa</a:t>
            </a:r>
            <a:r>
              <a:rPr lang="en-US" sz="1800" b="0" strike="noStrike" spc="-1" dirty="0">
                <a:latin typeface="Calibri"/>
              </a:rPr>
              <a:t> fare in </a:t>
            </a:r>
            <a:r>
              <a:rPr lang="en-US" sz="1800" b="0" strike="noStrike" spc="-1" dirty="0" err="1">
                <a:latin typeface="Calibri"/>
              </a:rPr>
              <a:t>caso</a:t>
            </a:r>
            <a:r>
              <a:rPr lang="en-US" sz="1800" b="0" strike="noStrike" spc="-1" dirty="0">
                <a:latin typeface="Calibri"/>
              </a:rPr>
              <a:t> di </a:t>
            </a:r>
            <a:r>
              <a:rPr lang="en-US" sz="1800" b="0" strike="noStrike" spc="-1" dirty="0" err="1">
                <a:latin typeface="Calibri"/>
              </a:rPr>
              <a:t>una</a:t>
            </a:r>
            <a:r>
              <a:rPr lang="en-US" sz="1800" b="0" strike="noStrike" spc="-1" dirty="0">
                <a:latin typeface="Calibri"/>
              </a:rPr>
              <a:t> </a:t>
            </a:r>
            <a:r>
              <a:rPr lang="en-US" sz="1800" b="0" strike="noStrike" spc="-1" dirty="0" err="1">
                <a:latin typeface="Calibri"/>
              </a:rPr>
              <a:t>modifica</a:t>
            </a:r>
            <a:r>
              <a:rPr lang="en-US" sz="1800" b="0" strike="noStrike" spc="-1" dirty="0">
                <a:latin typeface="Calibri"/>
              </a:rPr>
              <a:t> </a:t>
            </a:r>
            <a:r>
              <a:rPr lang="en-US" sz="1800" b="0" strike="noStrike" spc="-1" dirty="0" err="1">
                <a:latin typeface="Calibri"/>
              </a:rPr>
              <a:t>che</a:t>
            </a:r>
            <a:r>
              <a:rPr lang="en-US" sz="1800" b="0" strike="noStrike" spc="-1" dirty="0">
                <a:latin typeface="Calibri"/>
              </a:rPr>
              <a:t> </a:t>
            </a:r>
            <a:r>
              <a:rPr lang="en-US" sz="1800" b="0" strike="noStrike" spc="-1" dirty="0" err="1">
                <a:latin typeface="Calibri"/>
              </a:rPr>
              <a:t>concorrente</a:t>
            </a:r>
            <a:r>
              <a:rPr lang="en-US" sz="1800" b="0" strike="noStrike" spc="-1" dirty="0">
                <a:latin typeface="Calibri"/>
              </a:rPr>
              <a:t> </a:t>
            </a:r>
            <a:r>
              <a:rPr lang="en-US" sz="1800" b="0" strike="noStrike" spc="-1" dirty="0" err="1">
                <a:latin typeface="Calibri"/>
              </a:rPr>
              <a:t>che</a:t>
            </a:r>
            <a:r>
              <a:rPr lang="en-US" sz="1800" b="0" strike="noStrike" spc="-1" dirty="0">
                <a:latin typeface="Calibri"/>
              </a:rPr>
              <a:t> </a:t>
            </a:r>
            <a:r>
              <a:rPr lang="en-US" sz="1800" b="0" strike="noStrike" spc="-1" dirty="0" err="1">
                <a:latin typeface="Calibri"/>
              </a:rPr>
              <a:t>insiste</a:t>
            </a:r>
            <a:r>
              <a:rPr lang="en-US" sz="1800" b="0" strike="noStrike" spc="-1" dirty="0">
                <a:latin typeface="Calibri"/>
              </a:rPr>
              <a:t> </a:t>
            </a:r>
            <a:r>
              <a:rPr lang="en-US" sz="1800" b="0" strike="noStrike" spc="-1" dirty="0" err="1">
                <a:latin typeface="Calibri"/>
              </a:rPr>
              <a:t>su</a:t>
            </a:r>
            <a:r>
              <a:rPr lang="en-US" sz="1800" b="0" strike="noStrike" spc="-1" dirty="0">
                <a:latin typeface="Calibri"/>
              </a:rPr>
              <a:t> </a:t>
            </a:r>
            <a:r>
              <a:rPr lang="en-US" sz="1800" b="0" strike="noStrike" spc="-1" dirty="0" err="1">
                <a:latin typeface="Calibri"/>
              </a:rPr>
              <a:t>una</a:t>
            </a:r>
            <a:r>
              <a:rPr lang="en-US" sz="1800" b="0" strike="noStrike" spc="-1" dirty="0">
                <a:latin typeface="Calibri"/>
              </a:rPr>
              <a:t> </a:t>
            </a:r>
            <a:r>
              <a:rPr lang="en-US" sz="1800" b="0" strike="noStrike" spc="-1" dirty="0" err="1">
                <a:latin typeface="Calibri"/>
              </a:rPr>
              <a:t>tupla</a:t>
            </a:r>
            <a:r>
              <a:rPr lang="en-US" sz="1800" b="0" strike="noStrike" spc="-1" dirty="0">
                <a:latin typeface="Calibri"/>
              </a:rPr>
              <a:t> </a:t>
            </a:r>
            <a:r>
              <a:rPr lang="en-US" sz="1800" b="0" strike="noStrike" spc="-1" dirty="0" err="1">
                <a:latin typeface="Calibri"/>
              </a:rPr>
              <a:t>già</a:t>
            </a:r>
            <a:r>
              <a:rPr lang="en-US" sz="1800" b="0" strike="noStrike" spc="-1" dirty="0">
                <a:latin typeface="Calibri"/>
              </a:rPr>
              <a:t> </a:t>
            </a:r>
            <a:r>
              <a:rPr lang="en-US" sz="1800" b="0" strike="noStrike" spc="-1" dirty="0" err="1">
                <a:latin typeface="Calibri"/>
              </a:rPr>
              <a:t>modificata</a:t>
            </a:r>
            <a:r>
              <a:rPr lang="en-US" sz="1800" b="0" strike="noStrike" spc="-1" dirty="0">
                <a:latin typeface="Calibri"/>
              </a:rPr>
              <a:t>.</a:t>
            </a:r>
            <a:endParaRPr lang="it-IT" sz="1800" b="0" strike="noStrike" spc="-1" dirty="0">
              <a:latin typeface="Calibri"/>
            </a:endParaRPr>
          </a:p>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endParaRPr lang="it-IT" sz="1800" b="0" strike="noStrike" spc="-1" dirty="0">
              <a:latin typeface="Calibri"/>
            </a:endParaRPr>
          </a:p>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pc="-1" dirty="0">
                <a:latin typeface="Calibri"/>
              </a:rPr>
              <a:t>L</a:t>
            </a:r>
            <a:r>
              <a:rPr lang="en-US" sz="1800" b="0" strike="noStrike" spc="-1" dirty="0">
                <a:latin typeface="Calibri"/>
              </a:rPr>
              <a:t>ato client il framework </a:t>
            </a:r>
            <a:r>
              <a:rPr lang="en-US" sz="1800" b="0" strike="noStrike" spc="-1" dirty="0" err="1">
                <a:latin typeface="Calibri"/>
              </a:rPr>
              <a:t>rende</a:t>
            </a:r>
            <a:r>
              <a:rPr lang="en-US" sz="1800" b="0" strike="noStrike" spc="-1" dirty="0">
                <a:latin typeface="Calibri"/>
              </a:rPr>
              <a:t> </a:t>
            </a:r>
            <a:r>
              <a:rPr lang="en-US" sz="1800" b="0" strike="noStrike" spc="-1" dirty="0" err="1">
                <a:latin typeface="Calibri"/>
              </a:rPr>
              <a:t>disponibile</a:t>
            </a:r>
            <a:r>
              <a:rPr lang="en-US" sz="1800" b="0" strike="noStrike" spc="-1" dirty="0">
                <a:latin typeface="Calibri"/>
              </a:rPr>
              <a:t> </a:t>
            </a:r>
            <a:r>
              <a:rPr lang="en-US" sz="1800" b="0" strike="noStrike" spc="-1" dirty="0" err="1">
                <a:latin typeface="Calibri"/>
              </a:rPr>
              <a:t>facilmente</a:t>
            </a:r>
            <a:r>
              <a:rPr lang="en-US" sz="1800" b="0" strike="noStrike" spc="-1" dirty="0">
                <a:latin typeface="Calibri"/>
              </a:rPr>
              <a:t> la </a:t>
            </a:r>
            <a:r>
              <a:rPr lang="en-US" sz="1800" b="0" strike="noStrike" spc="-1" dirty="0" err="1">
                <a:latin typeface="Calibri"/>
              </a:rPr>
              <a:t>versione</a:t>
            </a:r>
            <a:r>
              <a:rPr lang="en-US" sz="1800" b="0" strike="noStrike" spc="-1" dirty="0">
                <a:latin typeface="Calibri"/>
              </a:rPr>
              <a:t> </a:t>
            </a:r>
            <a:r>
              <a:rPr lang="en-US" sz="1800" b="0" strike="noStrike" spc="-1" dirty="0" err="1">
                <a:latin typeface="Calibri"/>
              </a:rPr>
              <a:t>salvata</a:t>
            </a:r>
            <a:r>
              <a:rPr lang="en-US" sz="1800" b="0" strike="noStrike" spc="-1" dirty="0">
                <a:latin typeface="Calibri"/>
              </a:rPr>
              <a:t> </a:t>
            </a:r>
            <a:r>
              <a:rPr lang="en-US" sz="1800" b="0" strike="noStrike" spc="-1" dirty="0" err="1">
                <a:latin typeface="Calibri"/>
              </a:rPr>
              <a:t>sul</a:t>
            </a:r>
            <a:r>
              <a:rPr lang="en-US" sz="1800" b="0" strike="noStrike" spc="-1" dirty="0">
                <a:latin typeface="Calibri"/>
              </a:rPr>
              <a:t> server e la </a:t>
            </a:r>
            <a:r>
              <a:rPr lang="en-US" sz="1800" b="0" strike="noStrike" spc="-1" dirty="0" err="1">
                <a:latin typeface="Calibri"/>
              </a:rPr>
              <a:t>versione</a:t>
            </a:r>
            <a:r>
              <a:rPr lang="en-US" sz="1800" b="0" strike="noStrike" spc="-1" dirty="0">
                <a:latin typeface="Calibri"/>
              </a:rPr>
              <a:t> </a:t>
            </a:r>
            <a:r>
              <a:rPr lang="en-US" sz="1800" b="0" strike="noStrike" spc="-1" dirty="0" err="1">
                <a:latin typeface="Calibri"/>
              </a:rPr>
              <a:t>che</a:t>
            </a:r>
            <a:r>
              <a:rPr lang="en-US" sz="1800" b="0" strike="noStrike" spc="-1" dirty="0">
                <a:latin typeface="Calibri"/>
              </a:rPr>
              <a:t> </a:t>
            </a:r>
            <a:r>
              <a:rPr lang="en-US" sz="1800" b="0" strike="noStrike" spc="-1" dirty="0" err="1">
                <a:latin typeface="Calibri"/>
              </a:rPr>
              <a:t>si</a:t>
            </a:r>
            <a:r>
              <a:rPr lang="en-US" sz="1800" b="0" strike="noStrike" spc="-1" dirty="0">
                <a:latin typeface="Calibri"/>
              </a:rPr>
              <a:t> </a:t>
            </a:r>
            <a:r>
              <a:rPr lang="en-US" sz="1800" b="0" strike="noStrike" spc="-1" dirty="0" err="1">
                <a:latin typeface="Calibri"/>
              </a:rPr>
              <a:t>sta</a:t>
            </a:r>
            <a:r>
              <a:rPr lang="en-US" sz="1800" b="0" strike="noStrike" spc="-1" dirty="0">
                <a:latin typeface="Calibri"/>
              </a:rPr>
              <a:t> </a:t>
            </a:r>
            <a:r>
              <a:rPr lang="en-US" sz="1800" b="0" strike="noStrike" spc="-1" dirty="0" err="1">
                <a:latin typeface="Calibri"/>
              </a:rPr>
              <a:t>spendendo</a:t>
            </a:r>
            <a:r>
              <a:rPr lang="en-US" sz="1800" b="0" strike="noStrike" spc="-1" dirty="0">
                <a:latin typeface="Calibri"/>
              </a:rPr>
              <a:t> al backend, per </a:t>
            </a:r>
            <a:r>
              <a:rPr lang="en-US" sz="1800" b="0" strike="noStrike" spc="-1" dirty="0" err="1">
                <a:latin typeface="Calibri"/>
              </a:rPr>
              <a:t>poter</a:t>
            </a:r>
            <a:r>
              <a:rPr lang="en-US" sz="1800" b="0" strike="noStrike" spc="-1" dirty="0">
                <a:latin typeface="Calibri"/>
              </a:rPr>
              <a:t> </a:t>
            </a:r>
            <a:r>
              <a:rPr lang="en-US" sz="1800" b="0" strike="noStrike" spc="-1" dirty="0" err="1">
                <a:latin typeface="Calibri"/>
              </a:rPr>
              <a:t>presentare</a:t>
            </a:r>
            <a:r>
              <a:rPr lang="en-US" sz="1800" b="0" strike="noStrike" spc="-1" dirty="0">
                <a:latin typeface="Calibri"/>
              </a:rPr>
              <a:t> </a:t>
            </a:r>
            <a:r>
              <a:rPr lang="en-US" sz="1800" b="0" strike="noStrike" spc="-1" dirty="0" err="1">
                <a:latin typeface="Calibri"/>
              </a:rPr>
              <a:t>una</a:t>
            </a:r>
            <a:r>
              <a:rPr lang="en-US" sz="1800" b="0" strike="noStrike" spc="-1" dirty="0">
                <a:latin typeface="Calibri"/>
              </a:rPr>
              <a:t> </a:t>
            </a:r>
            <a:r>
              <a:rPr lang="en-US" sz="1800" b="0" strike="noStrike" spc="-1" dirty="0" err="1">
                <a:latin typeface="Calibri"/>
              </a:rPr>
              <a:t>scelta</a:t>
            </a:r>
            <a:r>
              <a:rPr lang="en-US" sz="1800" b="0" strike="noStrike" spc="-1" dirty="0">
                <a:latin typeface="Calibri"/>
              </a:rPr>
              <a:t> </a:t>
            </a:r>
            <a:r>
              <a:rPr lang="en-US" sz="1800" b="0" strike="noStrike" spc="-1" dirty="0" err="1">
                <a:latin typeface="Calibri"/>
              </a:rPr>
              <a:t>all’utilizzatore</a:t>
            </a:r>
            <a:r>
              <a:rPr lang="en-US" sz="1800" b="0" strike="noStrike" spc="-1" dirty="0">
                <a:latin typeface="Calibri"/>
              </a:rPr>
              <a:t> </a:t>
            </a:r>
            <a:r>
              <a:rPr lang="en-US" sz="1800" b="0" strike="noStrike" spc="-1" dirty="0" err="1">
                <a:latin typeface="Calibri"/>
              </a:rPr>
              <a:t>evidenziando</a:t>
            </a:r>
            <a:r>
              <a:rPr lang="en-US" sz="1800" b="0" strike="noStrike" spc="-1" dirty="0">
                <a:latin typeface="Calibri"/>
              </a:rPr>
              <a:t> le </a:t>
            </a:r>
            <a:r>
              <a:rPr lang="en-US" sz="1800" b="0" strike="noStrike" spc="-1" dirty="0" err="1">
                <a:latin typeface="Calibri"/>
              </a:rPr>
              <a:t>differenze</a:t>
            </a:r>
            <a:r>
              <a:rPr lang="en-US" sz="1800" b="0" strike="noStrike" spc="-1" dirty="0">
                <a:latin typeface="Calibri"/>
              </a:rPr>
              <a:t>.</a:t>
            </a:r>
            <a:endParaRPr lang="it-IT" sz="1800" b="0" strike="noStrike" spc="-1" dirty="0">
              <a:latin typeface="Calibri"/>
            </a:endParaRPr>
          </a:p>
        </p:txBody>
      </p:sp>
      <p:pic>
        <p:nvPicPr>
          <p:cNvPr id="1581" name="Picture 2">
            <a:extLst>
              <a:ext uri="{C183D7F6-B498-43B3-948B-1728B52AA6E4}">
                <adec:decorative xmlns:adec="http://schemas.microsoft.com/office/drawing/2017/decorative" val="1"/>
              </a:ext>
            </a:extLst>
          </p:cNvPr>
          <p:cNvPicPr/>
          <p:nvPr/>
        </p:nvPicPr>
        <p:blipFill>
          <a:blip r:embed="rId3"/>
          <a:stretch/>
        </p:blipFill>
        <p:spPr>
          <a:xfrm>
            <a:off x="738670" y="2133888"/>
            <a:ext cx="2592022" cy="2673012"/>
          </a:xfrm>
          <a:prstGeom prst="rect">
            <a:avLst/>
          </a:prstGeom>
          <a:ln w="0">
            <a:noFill/>
          </a:ln>
        </p:spPr>
      </p:pic>
    </p:spTree>
    <p:extLst>
      <p:ext uri="{BB962C8B-B14F-4D97-AF65-F5344CB8AC3E}">
        <p14:creationId xmlns:p14="http://schemas.microsoft.com/office/powerpoint/2010/main" val="122704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Text Box 1"/>
          <p:cNvSpPr/>
          <p:nvPr/>
        </p:nvSpPr>
        <p:spPr>
          <a:xfrm>
            <a:off x="837971" y="365439"/>
            <a:ext cx="10514231" cy="1325347"/>
          </a:xfrm>
          <a:prstGeom prst="rect">
            <a:avLst/>
          </a:prstGeom>
          <a:noFill/>
          <a:ln w="0">
            <a:noFill/>
          </a:ln>
        </p:spPr>
        <p:style>
          <a:lnRef idx="0">
            <a:scrgbClr r="0" g="0" b="0"/>
          </a:lnRef>
          <a:fillRef idx="0">
            <a:scrgbClr r="0" g="0" b="0"/>
          </a:fillRef>
          <a:effectRef idx="0">
            <a:scrgbClr r="0" g="0" b="0"/>
          </a:effectRef>
          <a:fontRef idx="minor"/>
        </p:style>
        <p:txBody>
          <a:bodyPr lIns="89988" tIns="46794" rIns="89988" bIns="46794" anchor="ctr">
            <a:normAutofit/>
          </a:bodyPr>
          <a:lstStyle/>
          <a:p>
            <a:pPr>
              <a:lnSpc>
                <a:spcPct val="9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3200" b="0" strike="noStrike" spc="-1" dirty="0">
                <a:latin typeface="Segoe UI"/>
              </a:rPr>
              <a:t>Gestione </a:t>
            </a:r>
            <a:r>
              <a:rPr lang="en-US" sz="3200" b="0" strike="noStrike" spc="-1" dirty="0" err="1">
                <a:latin typeface="Segoe UI"/>
              </a:rPr>
              <a:t>della</a:t>
            </a:r>
            <a:r>
              <a:rPr lang="en-US" sz="3200" b="0" strike="noStrike" spc="-1" dirty="0">
                <a:latin typeface="Segoe UI"/>
              </a:rPr>
              <a:t> </a:t>
            </a:r>
            <a:r>
              <a:rPr lang="en-US" sz="3200" b="0" strike="noStrike" spc="-1" dirty="0" err="1">
                <a:latin typeface="Segoe UI"/>
              </a:rPr>
              <a:t>concorrenza</a:t>
            </a:r>
            <a:r>
              <a:rPr lang="en-US" sz="3200" b="0" strike="noStrike" spc="-1" dirty="0">
                <a:latin typeface="Segoe UI"/>
              </a:rPr>
              <a:t> (Optimistic Concurrency)</a:t>
            </a:r>
            <a:endParaRPr lang="it-IT" sz="3200" b="0" strike="noStrike" spc="-1" dirty="0">
              <a:latin typeface="Calibri"/>
            </a:endParaRPr>
          </a:p>
        </p:txBody>
      </p:sp>
      <p:sp>
        <p:nvSpPr>
          <p:cNvPr id="1563" name="Text Box 2"/>
          <p:cNvSpPr/>
          <p:nvPr/>
        </p:nvSpPr>
        <p:spPr>
          <a:xfrm>
            <a:off x="837971" y="1690787"/>
            <a:ext cx="10514231" cy="4350753"/>
          </a:xfrm>
          <a:prstGeom prst="rect">
            <a:avLst/>
          </a:prstGeom>
          <a:noFill/>
          <a:ln w="0">
            <a:noFill/>
          </a:ln>
        </p:spPr>
        <p:style>
          <a:lnRef idx="0">
            <a:scrgbClr r="0" g="0" b="0"/>
          </a:lnRef>
          <a:fillRef idx="0">
            <a:scrgbClr r="0" g="0" b="0"/>
          </a:fillRef>
          <a:effectRef idx="0">
            <a:scrgbClr r="0" g="0" b="0"/>
          </a:effectRef>
          <a:fontRef idx="minor"/>
        </p:style>
        <p:txBody>
          <a:bodyPr lIns="89988" tIns="46794" rIns="89988" bIns="46794" anchor="t">
            <a:normAutofit/>
          </a:bodyPr>
          <a:lstStyle/>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p:txBody>
      </p:sp>
      <p:sp>
        <p:nvSpPr>
          <p:cNvPr id="1564" name="Flowchart: Magnetic Disk 2"/>
          <p:cNvSpPr/>
          <p:nvPr/>
        </p:nvSpPr>
        <p:spPr>
          <a:xfrm>
            <a:off x="4223690" y="1690786"/>
            <a:ext cx="1296911" cy="801616"/>
          </a:xfrm>
          <a:prstGeom prst="flowChartMagneticDisk">
            <a:avLst/>
          </a:prstGeom>
          <a:solidFill>
            <a:srgbClr val="00B8FF"/>
          </a:solidFill>
          <a:ln w="9360">
            <a:solidFill>
              <a:srgbClr val="000000"/>
            </a:solidFill>
            <a:miter/>
          </a:ln>
        </p:spPr>
        <p:style>
          <a:lnRef idx="0">
            <a:scrgbClr r="0" g="0" b="0"/>
          </a:lnRef>
          <a:fillRef idx="0">
            <a:scrgbClr r="0" g="0" b="0"/>
          </a:fillRef>
          <a:effectRef idx="0">
            <a:scrgbClr r="0" g="0" b="0"/>
          </a:effectRef>
          <a:fontRef idx="minor"/>
        </p:style>
        <p:txBody>
          <a:bodyPr lIns="89988" tIns="46794" rIns="89988" bIns="46794" anchor="t">
            <a:no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strike="noStrike" spc="-1">
              <a:solidFill>
                <a:srgbClr val="FFFFFF"/>
              </a:solidFill>
              <a:latin typeface="Calibri"/>
            </a:endParaRPr>
          </a:p>
        </p:txBody>
      </p:sp>
      <p:sp>
        <p:nvSpPr>
          <p:cNvPr id="1565" name="TextBox 3"/>
          <p:cNvSpPr/>
          <p:nvPr/>
        </p:nvSpPr>
        <p:spPr>
          <a:xfrm>
            <a:off x="5555516" y="1768536"/>
            <a:ext cx="1944467" cy="371501"/>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800" b="0" strike="noStrike" spc="-1" dirty="0">
                <a:latin typeface="Calibri"/>
              </a:rPr>
              <a:t>Database </a:t>
            </a:r>
            <a:r>
              <a:rPr lang="en-US" sz="1800" b="0" strike="noStrike" spc="-1" dirty="0" err="1">
                <a:latin typeface="Calibri"/>
              </a:rPr>
              <a:t>remoto</a:t>
            </a:r>
            <a:endParaRPr lang="it-IT" sz="1800" b="0" strike="noStrike" spc="-1" dirty="0">
              <a:latin typeface="Calibri"/>
            </a:endParaRPr>
          </a:p>
        </p:txBody>
      </p:sp>
      <p:sp>
        <p:nvSpPr>
          <p:cNvPr id="1566" name="Rectangle 4"/>
          <p:cNvSpPr/>
          <p:nvPr/>
        </p:nvSpPr>
        <p:spPr>
          <a:xfrm>
            <a:off x="2496635" y="2725651"/>
            <a:ext cx="6190474" cy="801616"/>
          </a:xfrm>
          <a:prstGeom prst="rect">
            <a:avLst/>
          </a:prstGeom>
          <a:noFill/>
          <a:ln w="9360">
            <a:solidFill>
              <a:schemeClr val="tx1"/>
            </a:solidFill>
            <a:prstDash val="dash"/>
            <a:round/>
          </a:ln>
        </p:spPr>
        <p:style>
          <a:lnRef idx="0">
            <a:scrgbClr r="0" g="0" b="0"/>
          </a:lnRef>
          <a:fillRef idx="0">
            <a:scrgbClr r="0" g="0" b="0"/>
          </a:fillRef>
          <a:effectRef idx="0">
            <a:scrgbClr r="0" g="0" b="0"/>
          </a:effectRef>
          <a:fontRef idx="minor"/>
        </p:style>
        <p:txBody>
          <a:bodyPr lIns="89988" tIns="46794" rIns="89988" bIns="46794" anchor="t">
            <a:no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strike="noStrike" spc="-1">
              <a:solidFill>
                <a:srgbClr val="FFFFFF"/>
              </a:solidFill>
              <a:latin typeface="Calibri"/>
            </a:endParaRPr>
          </a:p>
        </p:txBody>
      </p:sp>
      <p:pic>
        <p:nvPicPr>
          <p:cNvPr id="1567" name="Picture 6"/>
          <p:cNvPicPr/>
          <p:nvPr/>
        </p:nvPicPr>
        <p:blipFill>
          <a:blip r:embed="rId3"/>
          <a:stretch/>
        </p:blipFill>
        <p:spPr>
          <a:xfrm>
            <a:off x="9095296" y="4797182"/>
            <a:ext cx="1741093" cy="1195404"/>
          </a:xfrm>
          <a:prstGeom prst="rect">
            <a:avLst/>
          </a:prstGeom>
          <a:ln w="0">
            <a:noFill/>
          </a:ln>
        </p:spPr>
      </p:pic>
      <p:pic>
        <p:nvPicPr>
          <p:cNvPr id="1568" name="Picture 9"/>
          <p:cNvPicPr/>
          <p:nvPr/>
        </p:nvPicPr>
        <p:blipFill>
          <a:blip r:embed="rId4"/>
          <a:stretch/>
        </p:blipFill>
        <p:spPr>
          <a:xfrm>
            <a:off x="885845" y="4581210"/>
            <a:ext cx="1747572" cy="1292232"/>
          </a:xfrm>
          <a:prstGeom prst="rect">
            <a:avLst/>
          </a:prstGeom>
          <a:ln w="0">
            <a:noFill/>
          </a:ln>
        </p:spPr>
      </p:pic>
      <p:cxnSp>
        <p:nvCxnSpPr>
          <p:cNvPr id="1569" name="Straight Arrow Connector 12"/>
          <p:cNvCxnSpPr/>
          <p:nvPr/>
        </p:nvCxnSpPr>
        <p:spPr>
          <a:xfrm flipH="1">
            <a:off x="1127733" y="2492042"/>
            <a:ext cx="3311929" cy="2016817"/>
          </a:xfrm>
          <a:prstGeom prst="straightConnector1">
            <a:avLst/>
          </a:prstGeom>
          <a:ln w="9360">
            <a:solidFill>
              <a:schemeClr val="tx1"/>
            </a:solidFill>
            <a:miter/>
            <a:tailEnd type="triangle" w="med" len="med"/>
          </a:ln>
        </p:spPr>
      </p:cxnSp>
      <p:sp>
        <p:nvSpPr>
          <p:cNvPr id="1570" name="TextBox 16"/>
          <p:cNvSpPr/>
          <p:nvPr/>
        </p:nvSpPr>
        <p:spPr>
          <a:xfrm>
            <a:off x="463619" y="2773525"/>
            <a:ext cx="1672702" cy="1161209"/>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1" strike="noStrike" spc="-1" dirty="0">
                <a:latin typeface="Calibri"/>
              </a:rPr>
              <a:t>Step 01</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err="1">
                <a:latin typeface="Calibri"/>
              </a:rPr>
              <a:t>Prelevo</a:t>
            </a:r>
            <a:r>
              <a:rPr lang="en-US" sz="1400" b="0" strike="noStrike" spc="-1" dirty="0">
                <a:latin typeface="Calibri"/>
              </a:rPr>
              <a:t> il </a:t>
            </a:r>
            <a:r>
              <a:rPr lang="en-US" sz="1400" b="0" strike="noStrike" spc="-1" dirty="0" err="1">
                <a:latin typeface="Calibri"/>
              </a:rPr>
              <a:t>dato</a:t>
            </a:r>
            <a:r>
              <a:rPr lang="en-US" sz="1400" b="0" strike="noStrike" spc="-1" dirty="0">
                <a:latin typeface="Calibri"/>
              </a:rPr>
              <a:t> - </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a:latin typeface="Calibri"/>
              </a:rPr>
              <a:t>Sul </a:t>
            </a:r>
            <a:r>
              <a:rPr lang="en-US" sz="1400" b="0" strike="noStrike" spc="-1" dirty="0" err="1">
                <a:latin typeface="Calibri"/>
              </a:rPr>
              <a:t>dato</a:t>
            </a:r>
            <a:r>
              <a:rPr lang="en-US" sz="1400" b="0" strike="noStrike" spc="-1" dirty="0">
                <a:latin typeface="Calibri"/>
              </a:rPr>
              <a:t> </a:t>
            </a:r>
            <a:r>
              <a:rPr lang="en-US" sz="1400" b="0" strike="noStrike" spc="-1" dirty="0" err="1">
                <a:latin typeface="Calibri"/>
              </a:rPr>
              <a:t>prelevato</a:t>
            </a:r>
            <a:r>
              <a:rPr lang="en-US" sz="1400" b="0" strike="noStrike" spc="-1" dirty="0">
                <a:latin typeface="Calibri"/>
              </a:rPr>
              <a:t> la </a:t>
            </a:r>
            <a:r>
              <a:rPr lang="en-US" sz="1400" b="0" strike="noStrike" spc="-1" dirty="0" err="1">
                <a:latin typeface="Calibri"/>
              </a:rPr>
              <a:t>riga</a:t>
            </a:r>
            <a:r>
              <a:rPr lang="en-US" sz="1400" b="0" strike="noStrike" spc="-1" dirty="0">
                <a:latin typeface="Calibri"/>
              </a:rPr>
              <a:t> ha </a:t>
            </a:r>
            <a:r>
              <a:rPr lang="en-US" sz="1400" b="0" strike="noStrike" spc="-1" dirty="0" err="1">
                <a:latin typeface="Calibri"/>
              </a:rPr>
              <a:t>valore</a:t>
            </a:r>
            <a:r>
              <a:rPr lang="en-US" sz="1400" b="0" strike="noStrike" spc="-1" dirty="0">
                <a:latin typeface="Calibri"/>
              </a:rPr>
              <a:t> </a:t>
            </a:r>
            <a:r>
              <a:rPr lang="en-US" sz="1400" b="0" i="1" strike="noStrike" spc="-1" dirty="0">
                <a:latin typeface="Calibri"/>
              </a:rPr>
              <a:t>version = x</a:t>
            </a:r>
            <a:endParaRPr lang="it-IT" sz="1400" b="0" strike="noStrike" spc="-1" dirty="0">
              <a:latin typeface="Calibri"/>
            </a:endParaRPr>
          </a:p>
        </p:txBody>
      </p:sp>
      <p:cxnSp>
        <p:nvCxnSpPr>
          <p:cNvPr id="1571" name="Straight Arrow Connector 17"/>
          <p:cNvCxnSpPr/>
          <p:nvPr/>
        </p:nvCxnSpPr>
        <p:spPr>
          <a:xfrm>
            <a:off x="5591872" y="2091054"/>
            <a:ext cx="4824812" cy="2583024"/>
          </a:xfrm>
          <a:prstGeom prst="straightConnector1">
            <a:avLst/>
          </a:prstGeom>
          <a:ln w="9360">
            <a:solidFill>
              <a:schemeClr val="tx1"/>
            </a:solidFill>
            <a:miter/>
            <a:tailEnd type="triangle" w="med" len="med"/>
          </a:ln>
        </p:spPr>
      </p:cxnSp>
      <p:sp>
        <p:nvSpPr>
          <p:cNvPr id="1572" name="TextBox 20"/>
          <p:cNvSpPr/>
          <p:nvPr/>
        </p:nvSpPr>
        <p:spPr>
          <a:xfrm>
            <a:off x="9666541" y="2992377"/>
            <a:ext cx="1396978" cy="1161209"/>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1" strike="noStrike" spc="-1" dirty="0">
                <a:latin typeface="Calibri"/>
              </a:rPr>
              <a:t>Step 02</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err="1">
                <a:latin typeface="Calibri"/>
              </a:rPr>
              <a:t>Prelevo</a:t>
            </a:r>
            <a:r>
              <a:rPr lang="en-US" sz="1400" b="0" strike="noStrike" spc="-1" dirty="0">
                <a:latin typeface="Calibri"/>
              </a:rPr>
              <a:t> il </a:t>
            </a:r>
            <a:r>
              <a:rPr lang="en-US" sz="1400" b="0" strike="noStrike" spc="-1" dirty="0" err="1">
                <a:latin typeface="Calibri"/>
              </a:rPr>
              <a:t>dato</a:t>
            </a:r>
            <a:r>
              <a:rPr lang="en-US" sz="1400" b="0" strike="noStrike" spc="-1" dirty="0">
                <a:latin typeface="Calibri"/>
              </a:rPr>
              <a:t> – </a:t>
            </a:r>
            <a:r>
              <a:rPr lang="en-US" sz="1400" b="0" strike="noStrike" spc="-1" dirty="0" err="1">
                <a:latin typeface="Calibri"/>
              </a:rPr>
              <a:t>sul</a:t>
            </a:r>
            <a:r>
              <a:rPr lang="en-US" sz="1400" b="0" strike="noStrike" spc="-1" dirty="0">
                <a:latin typeface="Calibri"/>
              </a:rPr>
              <a:t> </a:t>
            </a:r>
            <a:r>
              <a:rPr lang="en-US" sz="1400" b="0" strike="noStrike" spc="-1" dirty="0" err="1">
                <a:latin typeface="Calibri"/>
              </a:rPr>
              <a:t>dispositivo</a:t>
            </a:r>
            <a:r>
              <a:rPr lang="en-US" sz="1400" b="0" strike="noStrike" spc="-1" dirty="0">
                <a:latin typeface="Calibri"/>
              </a:rPr>
              <a:t> la </a:t>
            </a:r>
            <a:r>
              <a:rPr lang="en-US" sz="1400" b="0" strike="noStrike" spc="-1" dirty="0" err="1">
                <a:latin typeface="Calibri"/>
              </a:rPr>
              <a:t>riga</a:t>
            </a:r>
            <a:r>
              <a:rPr lang="en-US" sz="1400" b="0" strike="noStrike" spc="-1" dirty="0">
                <a:latin typeface="Calibri"/>
              </a:rPr>
              <a:t> ha </a:t>
            </a:r>
            <a:r>
              <a:rPr lang="en-US" sz="1400" b="0" strike="noStrike" spc="-1" dirty="0" err="1">
                <a:latin typeface="Calibri"/>
              </a:rPr>
              <a:t>valore</a:t>
            </a:r>
            <a:r>
              <a:rPr lang="en-US" sz="1400" b="0" strike="noStrike" spc="-1" dirty="0">
                <a:latin typeface="Calibri"/>
              </a:rPr>
              <a:t> </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i="1" strike="noStrike" spc="-1" dirty="0">
                <a:latin typeface="Calibri"/>
              </a:rPr>
              <a:t>version = x</a:t>
            </a:r>
            <a:endParaRPr lang="it-IT" sz="1400" b="0" strike="noStrike" spc="-1" dirty="0">
              <a:latin typeface="Calibri"/>
            </a:endParaRPr>
          </a:p>
        </p:txBody>
      </p:sp>
      <p:cxnSp>
        <p:nvCxnSpPr>
          <p:cNvPr id="1573" name="Straight Arrow Connector 21"/>
          <p:cNvCxnSpPr/>
          <p:nvPr/>
        </p:nvCxnSpPr>
        <p:spPr>
          <a:xfrm flipV="1">
            <a:off x="2135962" y="2615866"/>
            <a:ext cx="2646735" cy="1821363"/>
          </a:xfrm>
          <a:prstGeom prst="straightConnector1">
            <a:avLst/>
          </a:prstGeom>
          <a:ln w="9360">
            <a:solidFill>
              <a:schemeClr val="tx1"/>
            </a:solidFill>
            <a:miter/>
            <a:tailEnd type="triangle" w="med" len="med"/>
          </a:ln>
        </p:spPr>
      </p:cxnSp>
      <p:sp>
        <p:nvSpPr>
          <p:cNvPr id="1574" name="TextBox 24"/>
          <p:cNvSpPr/>
          <p:nvPr/>
        </p:nvSpPr>
        <p:spPr>
          <a:xfrm>
            <a:off x="2904821" y="4178062"/>
            <a:ext cx="2374611" cy="2033494"/>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1" strike="noStrike" spc="-1" dirty="0">
                <a:latin typeface="Calibri"/>
              </a:rPr>
              <a:t>Step 03</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a:latin typeface="Calibri"/>
              </a:rPr>
              <a:t>Salvo la </a:t>
            </a:r>
            <a:r>
              <a:rPr lang="en-US" sz="1400" b="0" strike="noStrike" spc="-1" dirty="0" err="1">
                <a:latin typeface="Calibri"/>
              </a:rPr>
              <a:t>riga</a:t>
            </a:r>
            <a:r>
              <a:rPr lang="en-US" sz="1400" b="0" strike="noStrike" spc="-1" dirty="0">
                <a:latin typeface="Calibri"/>
              </a:rPr>
              <a:t> – </a:t>
            </a:r>
            <a:r>
              <a:rPr lang="en-US" sz="1400" b="0" strike="noStrike" spc="-1" dirty="0" err="1">
                <a:latin typeface="Calibri"/>
              </a:rPr>
              <a:t>nel</a:t>
            </a:r>
            <a:r>
              <a:rPr lang="en-US" sz="1400" b="0" strike="noStrike" spc="-1" dirty="0">
                <a:latin typeface="Calibri"/>
              </a:rPr>
              <a:t> backend </a:t>
            </a:r>
            <a:r>
              <a:rPr lang="en-US" sz="1400" b="0" strike="noStrike" spc="-1" dirty="0" err="1">
                <a:latin typeface="Calibri"/>
              </a:rPr>
              <a:t>si</a:t>
            </a:r>
            <a:r>
              <a:rPr lang="en-US" sz="1400" b="0" strike="noStrike" spc="-1" dirty="0">
                <a:latin typeface="Calibri"/>
              </a:rPr>
              <a:t> </a:t>
            </a:r>
            <a:r>
              <a:rPr lang="en-US" sz="1400" b="0" strike="noStrike" spc="-1" dirty="0" err="1">
                <a:latin typeface="Calibri"/>
              </a:rPr>
              <a:t>legge</a:t>
            </a:r>
            <a:r>
              <a:rPr lang="en-US" sz="1400" b="0" strike="noStrike" spc="-1" dirty="0">
                <a:latin typeface="Calibri"/>
              </a:rPr>
              <a:t> da </a:t>
            </a:r>
            <a:r>
              <a:rPr lang="en-US" sz="1400" b="0" strike="noStrike" spc="-1" dirty="0" err="1">
                <a:latin typeface="Calibri"/>
              </a:rPr>
              <a:t>Sql</a:t>
            </a:r>
            <a:r>
              <a:rPr lang="en-US" sz="1400" b="0" strike="noStrike" spc="-1" dirty="0">
                <a:latin typeface="Calibri"/>
              </a:rPr>
              <a:t> Server il </a:t>
            </a:r>
            <a:r>
              <a:rPr lang="en-US" sz="1400" b="0" strike="noStrike" spc="-1" dirty="0" err="1">
                <a:latin typeface="Calibri"/>
              </a:rPr>
              <a:t>valore</a:t>
            </a:r>
            <a:r>
              <a:rPr lang="en-US" sz="1400" b="0" strike="noStrike" spc="-1" dirty="0">
                <a:latin typeface="Calibri"/>
              </a:rPr>
              <a:t> </a:t>
            </a:r>
            <a:r>
              <a:rPr lang="en-US" sz="1400" b="0" strike="noStrike" spc="-1" dirty="0" err="1">
                <a:latin typeface="Calibri"/>
              </a:rPr>
              <a:t>della</a:t>
            </a:r>
            <a:r>
              <a:rPr lang="en-US" sz="1400" b="0" strike="noStrike" spc="-1" dirty="0">
                <a:latin typeface="Calibri"/>
              </a:rPr>
              <a:t> </a:t>
            </a:r>
            <a:r>
              <a:rPr lang="en-US" sz="1400" b="0" strike="noStrike" spc="-1" dirty="0" err="1">
                <a:latin typeface="Calibri"/>
              </a:rPr>
              <a:t>riga</a:t>
            </a:r>
            <a:r>
              <a:rPr lang="en-US" sz="1400" b="0" strike="noStrike" spc="-1" dirty="0">
                <a:latin typeface="Calibri"/>
              </a:rPr>
              <a:t> in </a:t>
            </a:r>
            <a:r>
              <a:rPr lang="en-US" sz="1400" b="0" strike="noStrike" spc="-1" dirty="0" err="1">
                <a:latin typeface="Calibri"/>
              </a:rPr>
              <a:t>salvataggo</a:t>
            </a:r>
            <a:r>
              <a:rPr lang="en-US" sz="1400" b="0" strike="noStrike" spc="-1" dirty="0">
                <a:latin typeface="Calibri"/>
              </a:rPr>
              <a:t> (version = x), </a:t>
            </a:r>
            <a:r>
              <a:rPr lang="en-US" sz="1400" b="0" strike="noStrike" spc="-1" dirty="0" err="1">
                <a:latin typeface="Calibri"/>
              </a:rPr>
              <a:t>che</a:t>
            </a:r>
            <a:r>
              <a:rPr lang="en-US" sz="1400" b="0" strike="noStrike" spc="-1" dirty="0">
                <a:latin typeface="Calibri"/>
              </a:rPr>
              <a:t> è </a:t>
            </a:r>
            <a:r>
              <a:rPr lang="en-US" sz="1400" b="0" strike="noStrike" spc="-1" dirty="0" err="1">
                <a:latin typeface="Calibri"/>
              </a:rPr>
              <a:t>uguale</a:t>
            </a:r>
            <a:r>
              <a:rPr lang="en-US" sz="1400" b="0" strike="noStrike" spc="-1" dirty="0">
                <a:latin typeface="Calibri"/>
              </a:rPr>
              <a:t> al </a:t>
            </a:r>
            <a:r>
              <a:rPr lang="en-US" sz="1400" b="0" strike="noStrike" spc="-1" dirty="0" err="1">
                <a:latin typeface="Calibri"/>
              </a:rPr>
              <a:t>valore</a:t>
            </a:r>
            <a:r>
              <a:rPr lang="en-US" sz="1400" b="0" strike="noStrike" spc="-1" dirty="0">
                <a:latin typeface="Calibri"/>
              </a:rPr>
              <a:t> </a:t>
            </a:r>
            <a:r>
              <a:rPr lang="en-US" sz="1400" b="0" strike="noStrike" spc="-1" dirty="0" err="1">
                <a:latin typeface="Calibri"/>
              </a:rPr>
              <a:t>della</a:t>
            </a:r>
            <a:r>
              <a:rPr lang="en-US" sz="1400" b="0" strike="noStrike" spc="-1" dirty="0">
                <a:latin typeface="Calibri"/>
              </a:rPr>
              <a:t> </a:t>
            </a:r>
            <a:r>
              <a:rPr lang="en-US" sz="1400" b="0" strike="noStrike" spc="-1" dirty="0" err="1">
                <a:latin typeface="Calibri"/>
              </a:rPr>
              <a:t>tupla</a:t>
            </a:r>
            <a:r>
              <a:rPr lang="en-US" sz="1400" b="0" strike="noStrike" spc="-1" dirty="0">
                <a:latin typeface="Calibri"/>
              </a:rPr>
              <a:t> in </a:t>
            </a:r>
            <a:r>
              <a:rPr lang="en-US" sz="1400" b="0" strike="noStrike" spc="-1" dirty="0" err="1">
                <a:latin typeface="Calibri"/>
              </a:rPr>
              <a:t>salvataggio</a:t>
            </a:r>
            <a:r>
              <a:rPr lang="en-US" sz="1400" b="0" strike="noStrike" spc="-1" dirty="0">
                <a:latin typeface="Calibri"/>
              </a:rPr>
              <a:t>: </a:t>
            </a:r>
            <a:r>
              <a:rPr lang="en-US" sz="1400" b="0" strike="noStrike" spc="-1" dirty="0" err="1">
                <a:latin typeface="Calibri"/>
              </a:rPr>
              <a:t>tutto</a:t>
            </a:r>
            <a:r>
              <a:rPr lang="en-US" sz="1400" b="0" strike="noStrike" spc="-1" dirty="0">
                <a:latin typeface="Calibri"/>
              </a:rPr>
              <a:t> ok !</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a:latin typeface="Calibri"/>
              </a:rPr>
              <a:t>Dopo il </a:t>
            </a:r>
            <a:r>
              <a:rPr lang="en-US" sz="1400" b="0" strike="noStrike" spc="-1" dirty="0" err="1">
                <a:latin typeface="Calibri"/>
              </a:rPr>
              <a:t>salvataggio</a:t>
            </a:r>
            <a:r>
              <a:rPr lang="en-US" sz="1400" b="0" strike="noStrike" spc="-1" dirty="0">
                <a:latin typeface="Calibri"/>
              </a:rPr>
              <a:t> la </a:t>
            </a:r>
            <a:r>
              <a:rPr lang="en-US" sz="1400" b="0" strike="noStrike" spc="-1" dirty="0" err="1">
                <a:latin typeface="Calibri"/>
              </a:rPr>
              <a:t>riga</a:t>
            </a:r>
            <a:r>
              <a:rPr lang="en-US" sz="1400" b="0" strike="noStrike" spc="-1" dirty="0">
                <a:latin typeface="Calibri"/>
              </a:rPr>
              <a:t> assume il </a:t>
            </a:r>
            <a:r>
              <a:rPr lang="en-US" sz="1400" b="0" strike="noStrike" spc="-1" dirty="0" err="1">
                <a:latin typeface="Calibri"/>
              </a:rPr>
              <a:t>valore</a:t>
            </a:r>
            <a:r>
              <a:rPr lang="en-US" sz="1400" b="0" strike="noStrike" spc="-1" dirty="0">
                <a:latin typeface="Calibri"/>
              </a:rPr>
              <a:t>  </a:t>
            </a:r>
            <a:r>
              <a:rPr lang="en-US" sz="1400" b="0" i="1" strike="noStrike" spc="-1" dirty="0">
                <a:latin typeface="Calibri"/>
              </a:rPr>
              <a:t>version = y</a:t>
            </a:r>
            <a:endParaRPr lang="it-IT" sz="1400" b="0" strike="noStrike" spc="-1" dirty="0">
              <a:latin typeface="Calibri"/>
            </a:endParaRPr>
          </a:p>
        </p:txBody>
      </p:sp>
      <p:cxnSp>
        <p:nvCxnSpPr>
          <p:cNvPr id="1575" name="Straight Arrow Connector 25"/>
          <p:cNvCxnSpPr/>
          <p:nvPr/>
        </p:nvCxnSpPr>
        <p:spPr>
          <a:xfrm flipH="1" flipV="1">
            <a:off x="5366181" y="2566552"/>
            <a:ext cx="3681601" cy="2230630"/>
          </a:xfrm>
          <a:prstGeom prst="straightConnector1">
            <a:avLst/>
          </a:prstGeom>
          <a:ln w="9360">
            <a:solidFill>
              <a:schemeClr val="tx1"/>
            </a:solidFill>
            <a:miter/>
            <a:tailEnd type="triangle" w="med" len="med"/>
          </a:ln>
        </p:spPr>
      </p:cxnSp>
      <p:sp>
        <p:nvSpPr>
          <p:cNvPr id="1576" name="TextBox 27"/>
          <p:cNvSpPr/>
          <p:nvPr/>
        </p:nvSpPr>
        <p:spPr>
          <a:xfrm>
            <a:off x="5504763" y="4245014"/>
            <a:ext cx="2798276" cy="1374661"/>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1" strike="noStrike" spc="-1" dirty="0">
                <a:latin typeface="Calibri"/>
              </a:rPr>
              <a:t>Step 04</a:t>
            </a:r>
            <a:endParaRPr lang="it-IT" sz="14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400" b="0" strike="noStrike" spc="-1" dirty="0">
                <a:latin typeface="Calibri"/>
              </a:rPr>
              <a:t>Si </a:t>
            </a:r>
            <a:r>
              <a:rPr lang="en-US" sz="1400" b="0" strike="noStrike" spc="-1" dirty="0" err="1">
                <a:latin typeface="Calibri"/>
              </a:rPr>
              <a:t>tenta</a:t>
            </a:r>
            <a:r>
              <a:rPr lang="en-US" sz="1400" b="0" strike="noStrike" spc="-1" dirty="0">
                <a:latin typeface="Calibri"/>
              </a:rPr>
              <a:t> il </a:t>
            </a:r>
            <a:r>
              <a:rPr lang="en-US" sz="1400" b="0" strike="noStrike" spc="-1" dirty="0" err="1">
                <a:latin typeface="Calibri"/>
              </a:rPr>
              <a:t>savataggio</a:t>
            </a:r>
            <a:r>
              <a:rPr lang="en-US" sz="1400" b="0" strike="noStrike" spc="-1" dirty="0">
                <a:latin typeface="Calibri"/>
              </a:rPr>
              <a:t> del </a:t>
            </a:r>
            <a:r>
              <a:rPr lang="en-US" sz="1400" b="0" strike="noStrike" spc="-1" dirty="0" err="1">
                <a:latin typeface="Calibri"/>
              </a:rPr>
              <a:t>dato</a:t>
            </a:r>
            <a:r>
              <a:rPr lang="en-US" sz="1400" b="0" strike="noStrike" spc="-1" dirty="0">
                <a:latin typeface="Calibri"/>
              </a:rPr>
              <a:t> - Il </a:t>
            </a:r>
            <a:r>
              <a:rPr lang="en-US" sz="1400" b="0" strike="noStrike" spc="-1" dirty="0" err="1">
                <a:latin typeface="Calibri"/>
              </a:rPr>
              <a:t>dato</a:t>
            </a:r>
            <a:r>
              <a:rPr lang="en-US" sz="1400" b="0" strike="noStrike" spc="-1" dirty="0">
                <a:latin typeface="Calibri"/>
              </a:rPr>
              <a:t> </a:t>
            </a:r>
            <a:r>
              <a:rPr lang="en-US" sz="1400" b="0" strike="noStrike" spc="-1" dirty="0" err="1">
                <a:latin typeface="Calibri"/>
              </a:rPr>
              <a:t>trasmesso</a:t>
            </a:r>
            <a:r>
              <a:rPr lang="en-US" sz="1400" b="0" strike="noStrike" spc="-1" dirty="0">
                <a:latin typeface="Calibri"/>
              </a:rPr>
              <a:t> dal </a:t>
            </a:r>
            <a:r>
              <a:rPr lang="en-US" sz="1400" b="0" strike="noStrike" spc="-1" dirty="0" err="1">
                <a:latin typeface="Calibri"/>
              </a:rPr>
              <a:t>dispositivo</a:t>
            </a:r>
            <a:r>
              <a:rPr lang="en-US" sz="1400" b="0" strike="noStrike" spc="-1" dirty="0">
                <a:latin typeface="Calibri"/>
              </a:rPr>
              <a:t> ha </a:t>
            </a:r>
            <a:r>
              <a:rPr lang="en-US" sz="1400" b="0" i="1" strike="noStrike" spc="-1" dirty="0">
                <a:latin typeface="Calibri"/>
              </a:rPr>
              <a:t>version = x</a:t>
            </a:r>
            <a:r>
              <a:rPr lang="en-US" sz="1400" b="0" strike="noStrike" spc="-1" dirty="0">
                <a:latin typeface="Calibri"/>
              </a:rPr>
              <a:t>, ma in </a:t>
            </a:r>
            <a:r>
              <a:rPr lang="en-US" sz="1400" b="0" strike="noStrike" spc="-1" dirty="0" err="1">
                <a:latin typeface="Calibri"/>
              </a:rPr>
              <a:t>Sql</a:t>
            </a:r>
            <a:r>
              <a:rPr lang="en-US" sz="1400" b="0" strike="noStrike" spc="-1" dirty="0">
                <a:latin typeface="Calibri"/>
              </a:rPr>
              <a:t> Server il </a:t>
            </a:r>
            <a:r>
              <a:rPr lang="en-US" sz="1400" b="0" strike="noStrike" spc="-1" dirty="0" err="1">
                <a:latin typeface="Calibri"/>
              </a:rPr>
              <a:t>valore</a:t>
            </a:r>
            <a:r>
              <a:rPr lang="en-US" sz="1400" b="0" strike="noStrike" spc="-1" dirty="0">
                <a:latin typeface="Calibri"/>
              </a:rPr>
              <a:t> è </a:t>
            </a:r>
            <a:r>
              <a:rPr lang="en-US" sz="1400" b="0" i="1" strike="noStrike" spc="-1" dirty="0">
                <a:latin typeface="Calibri"/>
              </a:rPr>
              <a:t>version = y</a:t>
            </a:r>
            <a:r>
              <a:rPr lang="en-US" sz="1400" b="0" strike="noStrike" spc="-1" dirty="0">
                <a:latin typeface="Calibri"/>
              </a:rPr>
              <a:t> – </a:t>
            </a:r>
            <a:r>
              <a:rPr lang="en-US" sz="1400" b="0" strike="noStrike" spc="-1" dirty="0" err="1">
                <a:latin typeface="Calibri"/>
              </a:rPr>
              <a:t>significa</a:t>
            </a:r>
            <a:r>
              <a:rPr lang="en-US" sz="1400" b="0" strike="noStrike" spc="-1" dirty="0">
                <a:latin typeface="Calibri"/>
              </a:rPr>
              <a:t> </a:t>
            </a:r>
            <a:r>
              <a:rPr lang="en-US" sz="1400" b="0" strike="noStrike" spc="-1" dirty="0" err="1">
                <a:latin typeface="Calibri"/>
              </a:rPr>
              <a:t>che</a:t>
            </a:r>
            <a:r>
              <a:rPr lang="en-US" sz="1400" b="0" strike="noStrike" spc="-1" dirty="0">
                <a:latin typeface="Calibri"/>
              </a:rPr>
              <a:t> la </a:t>
            </a:r>
            <a:r>
              <a:rPr lang="en-US" sz="1400" b="0" strike="noStrike" spc="-1" dirty="0" err="1">
                <a:latin typeface="Calibri"/>
              </a:rPr>
              <a:t>riga</a:t>
            </a:r>
            <a:r>
              <a:rPr lang="en-US" sz="1400" b="0" strike="noStrike" spc="-1" dirty="0">
                <a:latin typeface="Calibri"/>
              </a:rPr>
              <a:t> è </a:t>
            </a:r>
            <a:r>
              <a:rPr lang="en-US" sz="1400" b="0" strike="noStrike" spc="-1" dirty="0" err="1">
                <a:latin typeface="Calibri"/>
              </a:rPr>
              <a:t>stata</a:t>
            </a:r>
            <a:r>
              <a:rPr lang="en-US" sz="1400" b="0" strike="noStrike" spc="-1" dirty="0">
                <a:latin typeface="Calibri"/>
              </a:rPr>
              <a:t> </a:t>
            </a:r>
            <a:r>
              <a:rPr lang="en-US" sz="1400" b="0" strike="noStrike" spc="-1" dirty="0" err="1">
                <a:latin typeface="Calibri"/>
              </a:rPr>
              <a:t>modificata</a:t>
            </a:r>
            <a:r>
              <a:rPr lang="en-US" sz="1400" b="0" strike="noStrike" spc="-1" dirty="0">
                <a:latin typeface="Calibri"/>
              </a:rPr>
              <a:t> - Che fare ??</a:t>
            </a:r>
            <a:endParaRPr lang="it-IT" sz="1400" b="0" strike="noStrike" spc="-1" dirty="0">
              <a:latin typeface="Calibri"/>
            </a:endParaRPr>
          </a:p>
        </p:txBody>
      </p:sp>
      <p:sp>
        <p:nvSpPr>
          <p:cNvPr id="1577" name="Explosion: 14 Points 22"/>
          <p:cNvSpPr/>
          <p:nvPr/>
        </p:nvSpPr>
        <p:spPr>
          <a:xfrm>
            <a:off x="5569915" y="2782884"/>
            <a:ext cx="958555" cy="646116"/>
          </a:xfrm>
          <a:prstGeom prst="irregularSeal2">
            <a:avLst/>
          </a:prstGeom>
          <a:solidFill>
            <a:srgbClr val="FFC000"/>
          </a:solidFill>
          <a:ln w="9360">
            <a:solidFill>
              <a:srgbClr val="000000"/>
            </a:solidFill>
            <a:round/>
          </a:ln>
        </p:spPr>
        <p:style>
          <a:lnRef idx="0">
            <a:scrgbClr r="0" g="0" b="0"/>
          </a:lnRef>
          <a:fillRef idx="0">
            <a:scrgbClr r="0" g="0" b="0"/>
          </a:fillRef>
          <a:effectRef idx="0">
            <a:scrgbClr r="0" g="0" b="0"/>
          </a:effectRef>
          <a:fontRef idx="minor"/>
        </p:style>
        <p:txBody>
          <a:bodyPr lIns="89988" tIns="46794" rIns="89988" bIns="46794" anchor="t">
            <a:no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strike="noStrike" spc="-1">
              <a:solidFill>
                <a:srgbClr val="FFFFFF"/>
              </a:solidFill>
              <a:latin typeface="Calibri"/>
            </a:endParaRPr>
          </a:p>
        </p:txBody>
      </p:sp>
      <p:sp>
        <p:nvSpPr>
          <p:cNvPr id="1578" name="TextBox 1"/>
          <p:cNvSpPr/>
          <p:nvPr/>
        </p:nvSpPr>
        <p:spPr>
          <a:xfrm>
            <a:off x="7825381" y="2382976"/>
            <a:ext cx="1006429" cy="368232"/>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800" b="0" strike="noStrike" spc="-1" dirty="0">
                <a:latin typeface="Calibri"/>
              </a:rPr>
              <a:t>Backend</a:t>
            </a:r>
            <a:endParaRPr lang="it-IT" sz="1800" b="0" strike="noStrike" spc="-1" dirty="0">
              <a:latin typeface="Calibri"/>
            </a:endParaRPr>
          </a:p>
        </p:txBody>
      </p:sp>
    </p:spTree>
    <p:extLst>
      <p:ext uri="{BB962C8B-B14F-4D97-AF65-F5344CB8AC3E}">
        <p14:creationId xmlns:p14="http://schemas.microsoft.com/office/powerpoint/2010/main" val="8140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 name="Text Box 1"/>
          <p:cNvSpPr/>
          <p:nvPr/>
        </p:nvSpPr>
        <p:spPr>
          <a:xfrm>
            <a:off x="837970" y="45978"/>
            <a:ext cx="10514231" cy="1288645"/>
          </a:xfrm>
          <a:prstGeom prst="rect">
            <a:avLst/>
          </a:prstGeom>
          <a:noFill/>
          <a:ln w="0">
            <a:noFill/>
          </a:ln>
        </p:spPr>
        <p:style>
          <a:lnRef idx="0">
            <a:scrgbClr r="0" g="0" b="0"/>
          </a:lnRef>
          <a:fillRef idx="0">
            <a:scrgbClr r="0" g="0" b="0"/>
          </a:fillRef>
          <a:effectRef idx="0">
            <a:scrgbClr r="0" g="0" b="0"/>
          </a:effectRef>
          <a:fontRef idx="minor"/>
        </p:style>
        <p:txBody>
          <a:bodyPr lIns="89988" tIns="46794" rIns="89988" bIns="46794" anchor="ctr">
            <a:normAutofit/>
          </a:bodyPr>
          <a:lstStyle/>
          <a:p>
            <a:pPr>
              <a:lnSpc>
                <a:spcPct val="9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4000" b="0" strike="noStrike" spc="-1" dirty="0" err="1">
                <a:latin typeface="Segoe UI"/>
              </a:rPr>
              <a:t>Perchè</a:t>
            </a:r>
            <a:r>
              <a:rPr lang="en-US" sz="4000" b="0" strike="noStrike" spc="-1" dirty="0">
                <a:latin typeface="Segoe UI"/>
              </a:rPr>
              <a:t> non </a:t>
            </a:r>
            <a:r>
              <a:rPr lang="en-US" sz="4000" b="0" strike="noStrike" spc="-1" dirty="0" err="1">
                <a:latin typeface="Segoe UI"/>
              </a:rPr>
              <a:t>possiamo</a:t>
            </a:r>
            <a:r>
              <a:rPr lang="en-US" sz="4000" b="0" strike="noStrike" spc="-1" dirty="0">
                <a:latin typeface="Segoe UI"/>
              </a:rPr>
              <a:t> </a:t>
            </a:r>
            <a:r>
              <a:rPr lang="en-US" sz="4000" b="0" strike="noStrike" spc="-1" dirty="0" err="1">
                <a:latin typeface="Segoe UI"/>
              </a:rPr>
              <a:t>essere</a:t>
            </a:r>
            <a:r>
              <a:rPr lang="en-US" sz="4000" b="0" strike="noStrike" spc="-1" dirty="0">
                <a:latin typeface="Segoe UI"/>
              </a:rPr>
              <a:t> amici ? Come </a:t>
            </a:r>
            <a:r>
              <a:rPr lang="en-US" sz="4000" b="0" strike="noStrike" spc="-1" dirty="0" err="1">
                <a:latin typeface="Segoe UI"/>
              </a:rPr>
              <a:t>risolvere</a:t>
            </a:r>
            <a:r>
              <a:rPr lang="en-US" sz="4000" b="0" strike="noStrike" spc="-1" dirty="0">
                <a:latin typeface="Segoe UI"/>
              </a:rPr>
              <a:t> lato client con </a:t>
            </a:r>
            <a:r>
              <a:rPr lang="en-US" sz="4000" b="0" i="1" strike="noStrike" spc="-1" dirty="0" err="1">
                <a:latin typeface="Calibri"/>
              </a:rPr>
              <a:t>Datasync</a:t>
            </a:r>
            <a:r>
              <a:rPr lang="en-US" sz="4000" b="0" i="1" strike="noStrike" spc="-1" dirty="0">
                <a:latin typeface="Calibri"/>
              </a:rPr>
              <a:t> Framework</a:t>
            </a:r>
            <a:endParaRPr lang="it-IT" sz="4000" b="0" strike="noStrike" spc="-1" dirty="0">
              <a:latin typeface="Calibri"/>
            </a:endParaRPr>
          </a:p>
        </p:txBody>
      </p:sp>
      <p:sp>
        <p:nvSpPr>
          <p:cNvPr id="1596" name="Text Box 2"/>
          <p:cNvSpPr/>
          <p:nvPr/>
        </p:nvSpPr>
        <p:spPr>
          <a:xfrm>
            <a:off x="837971" y="1814610"/>
            <a:ext cx="10514231" cy="4350753"/>
          </a:xfrm>
          <a:prstGeom prst="rect">
            <a:avLst/>
          </a:prstGeom>
          <a:noFill/>
          <a:ln w="0">
            <a:noFill/>
          </a:ln>
        </p:spPr>
        <p:style>
          <a:lnRef idx="0">
            <a:scrgbClr r="0" g="0" b="0"/>
          </a:lnRef>
          <a:fillRef idx="0">
            <a:scrgbClr r="0" g="0" b="0"/>
          </a:fillRef>
          <a:effectRef idx="0">
            <a:scrgbClr r="0" g="0" b="0"/>
          </a:effectRef>
          <a:fontRef idx="minor"/>
        </p:style>
        <p:txBody>
          <a:bodyPr lIns="89988" tIns="46794" rIns="89988" bIns="46794" anchor="t">
            <a:normAutofit/>
          </a:bodyPr>
          <a:lstStyle/>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a:p>
            <a:pPr>
              <a:lnSpc>
                <a:spcPct val="80000"/>
              </a:lnSpc>
              <a:spcBef>
                <a:spcPts val="1001"/>
              </a:spcBef>
              <a:tabLst>
                <a:tab pos="0" algn="l"/>
                <a:tab pos="685731" algn="l"/>
                <a:tab pos="1600040" algn="l"/>
                <a:tab pos="2514349" algn="l"/>
                <a:tab pos="3428657" algn="l"/>
                <a:tab pos="4342966" algn="l"/>
                <a:tab pos="5257274" algn="l"/>
                <a:tab pos="6171583" algn="l"/>
                <a:tab pos="7085891" algn="l"/>
                <a:tab pos="8000200" algn="l"/>
                <a:tab pos="8914508" algn="l"/>
                <a:tab pos="9828817" algn="l"/>
                <a:tab pos="9882812" algn="l"/>
                <a:tab pos="10332047" algn="l"/>
                <a:tab pos="10781282" algn="l"/>
              </a:tabLst>
            </a:pPr>
            <a:endParaRPr lang="it-IT" sz="2800" b="0" strike="noStrike" spc="-1">
              <a:solidFill>
                <a:srgbClr val="FFFFFF"/>
              </a:solidFill>
              <a:latin typeface="Calibri"/>
            </a:endParaRPr>
          </a:p>
        </p:txBody>
      </p:sp>
      <p:pic>
        <p:nvPicPr>
          <p:cNvPr id="1597" name="Picture 2"/>
          <p:cNvPicPr/>
          <p:nvPr/>
        </p:nvPicPr>
        <p:blipFill>
          <a:blip r:embed="rId3"/>
          <a:stretch/>
        </p:blipFill>
        <p:spPr>
          <a:xfrm>
            <a:off x="969364" y="1824713"/>
            <a:ext cx="3569655" cy="4403307"/>
          </a:xfrm>
          <a:prstGeom prst="rect">
            <a:avLst/>
          </a:prstGeom>
          <a:ln w="0">
            <a:noFill/>
          </a:ln>
        </p:spPr>
      </p:pic>
      <p:sp>
        <p:nvSpPr>
          <p:cNvPr id="1598" name="TextBox 3"/>
          <p:cNvSpPr/>
          <p:nvPr/>
        </p:nvSpPr>
        <p:spPr>
          <a:xfrm>
            <a:off x="4949684" y="1347625"/>
            <a:ext cx="6696568" cy="5080482"/>
          </a:xfrm>
          <a:prstGeom prst="rect">
            <a:avLst/>
          </a:prstGeom>
          <a:noFill/>
          <a:ln w="0">
            <a:noFill/>
          </a:ln>
        </p:spPr>
        <p:style>
          <a:lnRef idx="0">
            <a:scrgbClr r="0" g="0" b="0"/>
          </a:lnRef>
          <a:fillRef idx="0">
            <a:scrgbClr r="0" g="0" b="0"/>
          </a:fillRef>
          <a:effectRef idx="0">
            <a:scrgbClr r="0" g="0" b="0"/>
          </a:effectRef>
          <a:fontRef idx="minor"/>
        </p:style>
        <p:txBody>
          <a:bodyPr wrap="square" lIns="89988" tIns="46794" rIns="89988" bIns="46794" anchor="t">
            <a:spAutoFit/>
          </a:bodyPr>
          <a:lstStyle/>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800" b="0" u="sng" strike="noStrike" spc="-1" dirty="0" err="1">
                <a:latin typeface="Calibri"/>
              </a:rPr>
              <a:t>Eccezione</a:t>
            </a:r>
            <a:r>
              <a:rPr lang="en-US" sz="1800" b="0" u="sng" strike="noStrike" spc="-1" dirty="0">
                <a:latin typeface="Calibri"/>
              </a:rPr>
              <a:t> </a:t>
            </a:r>
            <a:r>
              <a:rPr lang="en-US" sz="1800" b="0" u="sng" strike="noStrike" spc="-1" dirty="0" err="1">
                <a:latin typeface="Calibri"/>
              </a:rPr>
              <a:t>PushFailedException</a:t>
            </a:r>
            <a:endParaRPr lang="en-US" sz="1800" b="0" u="sng"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en-US" sz="18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800" b="0" strike="noStrike" spc="-1" dirty="0" err="1">
                <a:latin typeface="Calibri"/>
              </a:rPr>
              <a:t>Eccezione</a:t>
            </a:r>
            <a:r>
              <a:rPr lang="en-US" sz="1800" b="0" strike="noStrike" spc="-1" dirty="0">
                <a:latin typeface="Calibri"/>
              </a:rPr>
              <a:t> </a:t>
            </a:r>
            <a:r>
              <a:rPr lang="en-US" sz="1800" b="0" strike="noStrike" spc="-1" dirty="0" err="1">
                <a:latin typeface="Calibri"/>
              </a:rPr>
              <a:t>che</a:t>
            </a:r>
            <a:r>
              <a:rPr lang="en-US" sz="1800" b="0" strike="noStrike" spc="-1" dirty="0">
                <a:latin typeface="Calibri"/>
              </a:rPr>
              <a:t> </a:t>
            </a:r>
            <a:r>
              <a:rPr lang="en-US" sz="1800" b="0" strike="noStrike" spc="-1" dirty="0" err="1">
                <a:latin typeface="Calibri"/>
              </a:rPr>
              <a:t>restituisce</a:t>
            </a:r>
            <a:r>
              <a:rPr lang="en-US" sz="1800" b="0" strike="noStrike" spc="-1" dirty="0">
                <a:latin typeface="Calibri"/>
              </a:rPr>
              <a:t> le tuple </a:t>
            </a:r>
            <a:r>
              <a:rPr lang="en-US" sz="1800" b="0" strike="noStrike" spc="-1" dirty="0" err="1">
                <a:latin typeface="Calibri"/>
              </a:rPr>
              <a:t>che</a:t>
            </a:r>
            <a:r>
              <a:rPr lang="en-US" sz="1800" b="0" strike="noStrike" spc="-1" dirty="0">
                <a:latin typeface="Calibri"/>
              </a:rPr>
              <a:t> </a:t>
            </a:r>
            <a:r>
              <a:rPr lang="en-US" sz="1800" b="0" strike="noStrike" spc="-1" dirty="0" err="1">
                <a:latin typeface="Calibri"/>
              </a:rPr>
              <a:t>hanno</a:t>
            </a:r>
            <a:r>
              <a:rPr lang="en-US" sz="1800" b="0" strike="noStrike" spc="-1" dirty="0">
                <a:latin typeface="Calibri"/>
              </a:rPr>
              <a:t> </a:t>
            </a:r>
            <a:r>
              <a:rPr lang="en-US" sz="1800" b="0" strike="noStrike" spc="-1" dirty="0" err="1">
                <a:latin typeface="Calibri"/>
              </a:rPr>
              <a:t>causato</a:t>
            </a:r>
            <a:r>
              <a:rPr lang="en-US" sz="1800" b="0" strike="noStrike" spc="-1" dirty="0">
                <a:latin typeface="Calibri"/>
              </a:rPr>
              <a:t> il </a:t>
            </a:r>
            <a:r>
              <a:rPr lang="en-US" sz="1800" b="0" strike="noStrike" spc="-1" dirty="0" err="1">
                <a:latin typeface="Calibri"/>
              </a:rPr>
              <a:t>probpema</a:t>
            </a:r>
            <a:r>
              <a:rPr lang="en-US" sz="1800" b="0" strike="noStrike" spc="-1" dirty="0">
                <a:latin typeface="Calibri"/>
              </a:rPr>
              <a:t> di </a:t>
            </a:r>
            <a:r>
              <a:rPr lang="en-US" sz="1800" b="0" strike="noStrike" spc="-1" dirty="0" err="1">
                <a:latin typeface="Calibri"/>
              </a:rPr>
              <a:t>concorrenza</a:t>
            </a:r>
            <a:r>
              <a:rPr lang="en-US" sz="1800" b="0" strike="noStrike" spc="-1" dirty="0">
                <a:latin typeface="Calibri"/>
              </a:rPr>
              <a:t>.</a:t>
            </a: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en-US"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en-US" sz="1800" b="0" u="sng" strike="noStrike" spc="-1" dirty="0" err="1">
                <a:latin typeface="Calibri"/>
              </a:rPr>
              <a:t>Comandi</a:t>
            </a:r>
            <a:r>
              <a:rPr lang="en-US" sz="1800" b="0" u="sng" strike="noStrike" spc="-1" dirty="0">
                <a:latin typeface="Calibri"/>
              </a:rPr>
              <a:t> per </a:t>
            </a:r>
            <a:r>
              <a:rPr lang="en-US" sz="1800" b="0" u="sng" strike="noStrike" spc="-1" dirty="0" err="1">
                <a:latin typeface="Calibri"/>
              </a:rPr>
              <a:t>risolvere</a:t>
            </a:r>
            <a:r>
              <a:rPr lang="en-US" sz="1800" b="0" u="sng" strike="noStrike" spc="-1" dirty="0">
                <a:latin typeface="Calibri"/>
              </a:rPr>
              <a:t> la </a:t>
            </a:r>
            <a:r>
              <a:rPr lang="en-US" sz="1800" b="0" u="sng" strike="noStrike" spc="-1" dirty="0" err="1">
                <a:latin typeface="Calibri"/>
              </a:rPr>
              <a:t>concorrenza</a:t>
            </a:r>
            <a:endParaRPr lang="en-US" sz="1800" b="0" u="sng"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i="1" strike="noStrike" spc="-1" dirty="0">
              <a:uFillTx/>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i="1" strike="noStrike" spc="-1" dirty="0" err="1">
                <a:uFillTx/>
                <a:latin typeface="Calibri"/>
              </a:rPr>
              <a:t>CancelAndUpdateItemAsync</a:t>
            </a:r>
            <a:endParaRPr lang="it-IT" sz="1800" b="0" i="1"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strike="noStrike" spc="-1" dirty="0">
                <a:latin typeface="Calibri"/>
              </a:rPr>
              <a:t>Cancella l’aggiornamento in corso (client-&gt;</a:t>
            </a:r>
            <a:r>
              <a:rPr lang="it-IT" sz="1800" b="0" strike="noStrike" spc="-1" dirty="0" err="1">
                <a:latin typeface="Calibri"/>
              </a:rPr>
              <a:t>backend</a:t>
            </a:r>
            <a:r>
              <a:rPr lang="it-IT" sz="1800" b="0" strike="noStrike" spc="-1" dirty="0">
                <a:latin typeface="Calibri"/>
              </a:rPr>
              <a:t>) e aggiorna la </a:t>
            </a:r>
            <a:r>
              <a:rPr lang="it-IT" sz="1800" b="0" strike="noStrike" spc="-1" dirty="0" err="1">
                <a:latin typeface="Calibri"/>
              </a:rPr>
              <a:t>tupla</a:t>
            </a:r>
            <a:r>
              <a:rPr lang="it-IT" sz="1800" b="0" strike="noStrike" spc="-1" dirty="0">
                <a:latin typeface="Calibri"/>
              </a:rPr>
              <a:t> locale con quanto passato come argomento.</a:t>
            </a: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i="1" strike="noStrike" spc="-1" dirty="0" err="1">
                <a:uFillTx/>
                <a:latin typeface="Calibri"/>
              </a:rPr>
              <a:t>CancelAndDiscardItemAsync</a:t>
            </a:r>
            <a:endParaRPr lang="it-IT" sz="1800" b="0" i="1"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strike="noStrike" spc="-1" dirty="0">
                <a:latin typeface="Calibri"/>
              </a:rPr>
              <a:t>Elimina l’aggiornamento in corso da parte del client.</a:t>
            </a: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i="1" strike="noStrike" spc="-1" dirty="0" err="1">
                <a:uFillTx/>
                <a:latin typeface="Calibri"/>
              </a:rPr>
              <a:t>UpdateOperationAsync</a:t>
            </a:r>
            <a:endParaRPr lang="it-IT" sz="1800" b="0" i="1" strike="noStrike" spc="-1" dirty="0">
              <a:latin typeface="Calibri"/>
            </a:endParaRP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r>
              <a:rPr lang="it-IT" sz="1800" b="0" strike="noStrike" spc="-1" dirty="0">
                <a:latin typeface="Calibri"/>
              </a:rPr>
              <a:t>Aggiorna il record locale con </a:t>
            </a:r>
            <a:r>
              <a:rPr lang="it-IT" spc="-1" dirty="0">
                <a:latin typeface="Calibri"/>
              </a:rPr>
              <a:t>un nuovo valore </a:t>
            </a:r>
            <a:r>
              <a:rPr lang="it-IT" sz="1800" b="0" strike="noStrike" spc="-1" dirty="0">
                <a:latin typeface="Calibri"/>
              </a:rPr>
              <a:t>passato come argomento e riesegue il </a:t>
            </a:r>
            <a:r>
              <a:rPr lang="it-IT" sz="1800" b="0" strike="noStrike" spc="-1" dirty="0" err="1">
                <a:latin typeface="Calibri"/>
              </a:rPr>
              <a:t>push</a:t>
            </a:r>
            <a:r>
              <a:rPr lang="it-IT" sz="1800" b="0" strike="noStrike" spc="-1" dirty="0">
                <a:latin typeface="Calibri"/>
              </a:rPr>
              <a:t> verso il </a:t>
            </a:r>
            <a:r>
              <a:rPr lang="it-IT" sz="1800" b="0" strike="noStrike" spc="-1" dirty="0" err="1">
                <a:latin typeface="Calibri"/>
              </a:rPr>
              <a:t>backend</a:t>
            </a:r>
            <a:r>
              <a:rPr lang="it-IT" sz="1800" b="0" strike="noStrike" spc="-1" dirty="0">
                <a:latin typeface="Calibri"/>
              </a:rPr>
              <a:t>.</a:t>
            </a:r>
          </a:p>
          <a:p>
            <a:pPr>
              <a:tabLst>
                <a:tab pos="0" algn="l"/>
                <a:tab pos="449235" algn="l"/>
                <a:tab pos="898470" algn="l"/>
                <a:tab pos="1347705" algn="l"/>
                <a:tab pos="1796940" algn="l"/>
                <a:tab pos="2246175" algn="l"/>
                <a:tab pos="2695410" algn="l"/>
                <a:tab pos="3144646" algn="l"/>
                <a:tab pos="3593881" algn="l"/>
                <a:tab pos="4043116" algn="l"/>
                <a:tab pos="4492351" algn="l"/>
                <a:tab pos="4941226" algn="l"/>
                <a:tab pos="5390461" algn="l"/>
                <a:tab pos="5839696" algn="l"/>
                <a:tab pos="6288931" algn="l"/>
                <a:tab pos="6738166" algn="l"/>
                <a:tab pos="7187401" algn="l"/>
                <a:tab pos="7636636" algn="l"/>
                <a:tab pos="8085871" algn="l"/>
                <a:tab pos="8535106" algn="l"/>
                <a:tab pos="8984341" algn="l"/>
              </a:tabLst>
            </a:pPr>
            <a:endParaRPr lang="it-IT" sz="1800" b="0" u="sng" strike="noStrike" spc="-1" dirty="0">
              <a:uFillTx/>
              <a:latin typeface="Calibri"/>
            </a:endParaRPr>
          </a:p>
        </p:txBody>
      </p:sp>
    </p:spTree>
    <p:extLst>
      <p:ext uri="{BB962C8B-B14F-4D97-AF65-F5344CB8AC3E}">
        <p14:creationId xmlns:p14="http://schemas.microsoft.com/office/powerpoint/2010/main" val="4070843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17;p1">
            <a:extLst>
              <a:ext uri="{FF2B5EF4-FFF2-40B4-BE49-F238E27FC236}">
                <a16:creationId xmlns:a16="http://schemas.microsoft.com/office/drawing/2014/main" id="{FD6EA4AC-8AFC-C78C-2F15-781B75DF8A36}"/>
              </a:ext>
              <a:ext uri="{C183D7F6-B498-43B3-948B-1728B52AA6E4}">
                <adec:decorative xmlns:adec="http://schemas.microsoft.com/office/drawing/2017/decorative" val="1"/>
              </a:ext>
            </a:extLst>
          </p:cNvPr>
          <p:cNvSpPr/>
          <p:nvPr/>
        </p:nvSpPr>
        <p:spPr>
          <a:xfrm>
            <a:off x="0" y="5268160"/>
            <a:ext cx="12192000" cy="11278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 name="Titolo 1" descr="Conference Title">
            <a:extLst>
              <a:ext uri="{FF2B5EF4-FFF2-40B4-BE49-F238E27FC236}">
                <a16:creationId xmlns:a16="http://schemas.microsoft.com/office/drawing/2014/main" id="{4F0FBDC4-E3C8-4675-91A0-3E8923B0EBD4}"/>
              </a:ext>
            </a:extLst>
          </p:cNvPr>
          <p:cNvSpPr>
            <a:spLocks noGrp="1"/>
          </p:cNvSpPr>
          <p:nvPr>
            <p:ph type="ctrTitle" idx="4294967295"/>
          </p:nvPr>
        </p:nvSpPr>
        <p:spPr>
          <a:xfrm>
            <a:off x="178460" y="363089"/>
            <a:ext cx="7474327" cy="835229"/>
          </a:xfrm>
        </p:spPr>
        <p:txBody>
          <a:bodyPr vert="horz" lIns="91440" tIns="45720" rIns="91440" bIns="45720" rtlCol="0" anchor="b">
            <a:normAutofit fontScale="90000"/>
          </a:bodyPr>
          <a:lstStyle/>
          <a:p>
            <a:r>
              <a:rPr lang="en-US" sz="6000" dirty="0">
                <a:solidFill>
                  <a:schemeClr val="tx1"/>
                </a:solidFill>
                <a:latin typeface="Segoe UI Semibold" panose="020B0702040204020203" pitchFamily="34" charset="0"/>
                <a:ea typeface="+mj-ea"/>
                <a:cs typeface="Segoe UI Semibold" panose="020B0702040204020203" pitchFamily="34" charset="0"/>
              </a:rPr>
              <a:t>.NET Conference 2024</a:t>
            </a:r>
          </a:p>
        </p:txBody>
      </p:sp>
      <p:pic>
        <p:nvPicPr>
          <p:cNvPr id="5" name="Immagine 4">
            <a:extLst>
              <a:ext uri="{FF2B5EF4-FFF2-40B4-BE49-F238E27FC236}">
                <a16:creationId xmlns:a16="http://schemas.microsoft.com/office/drawing/2014/main" id="{53D83E1C-1DE7-462E-B264-3346932A57F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670239" y="844821"/>
            <a:ext cx="2338735" cy="429290"/>
          </a:xfrm>
          <a:prstGeom prst="rect">
            <a:avLst/>
          </a:prstGeom>
        </p:spPr>
      </p:pic>
      <p:pic>
        <p:nvPicPr>
          <p:cNvPr id="7" name="Immagine 6" descr="Logo Community DotNetCode">
            <a:extLst>
              <a:ext uri="{FF2B5EF4-FFF2-40B4-BE49-F238E27FC236}">
                <a16:creationId xmlns:a16="http://schemas.microsoft.com/office/drawing/2014/main" id="{AA8EF236-2ECC-413B-BEC9-C0EE894EEF66}"/>
              </a:ext>
            </a:extLst>
          </p:cNvPr>
          <p:cNvPicPr>
            <a:picLocks noChangeAspect="1"/>
          </p:cNvPicPr>
          <p:nvPr/>
        </p:nvPicPr>
        <p:blipFill>
          <a:blip r:embed="rId4"/>
          <a:stretch>
            <a:fillRect/>
          </a:stretch>
        </p:blipFill>
        <p:spPr>
          <a:xfrm>
            <a:off x="10785704" y="340594"/>
            <a:ext cx="822093" cy="822093"/>
          </a:xfrm>
          <a:prstGeom prst="rect">
            <a:avLst/>
          </a:prstGeom>
        </p:spPr>
      </p:pic>
      <p:sp>
        <p:nvSpPr>
          <p:cNvPr id="3" name="Google Shape;517;p1">
            <a:extLst>
              <a:ext uri="{FF2B5EF4-FFF2-40B4-BE49-F238E27FC236}">
                <a16:creationId xmlns:a16="http://schemas.microsoft.com/office/drawing/2014/main" id="{F4AFE3A8-49F8-2DF4-27BC-BB9867E49047}"/>
              </a:ext>
              <a:ext uri="{C183D7F6-B498-43B3-948B-1728B52AA6E4}">
                <adec:decorative xmlns:adec="http://schemas.microsoft.com/office/drawing/2017/decorative" val="1"/>
              </a:ext>
            </a:extLst>
          </p:cNvPr>
          <p:cNvSpPr/>
          <p:nvPr/>
        </p:nvSpPr>
        <p:spPr>
          <a:xfrm>
            <a:off x="-2" y="5248226"/>
            <a:ext cx="12192000" cy="11278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9" name="Google Shape;522;p1" descr="Logo Reti">
            <a:extLst>
              <a:ext uri="{FF2B5EF4-FFF2-40B4-BE49-F238E27FC236}">
                <a16:creationId xmlns:a16="http://schemas.microsoft.com/office/drawing/2014/main" id="{42A0E6CF-A949-E422-5209-3D22E53D8638}"/>
              </a:ext>
            </a:extLst>
          </p:cNvPr>
          <p:cNvPicPr preferRelativeResize="0"/>
          <p:nvPr/>
        </p:nvPicPr>
        <p:blipFill rotWithShape="1">
          <a:blip r:embed="rId5">
            <a:alphaModFix/>
          </a:blip>
          <a:srcRect l="15501" t="8881" r="14941" b="11089"/>
          <a:stretch/>
        </p:blipFill>
        <p:spPr>
          <a:xfrm>
            <a:off x="10270207" y="5758620"/>
            <a:ext cx="715468" cy="417614"/>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pic>
      <p:pic>
        <p:nvPicPr>
          <p:cNvPr id="20" name="Google Shape;518;p1" descr="Logo Microsoft">
            <a:extLst>
              <a:ext uri="{FF2B5EF4-FFF2-40B4-BE49-F238E27FC236}">
                <a16:creationId xmlns:a16="http://schemas.microsoft.com/office/drawing/2014/main" id="{7776E3EB-1B9A-1BE5-A3B0-F6C8703B9691}"/>
              </a:ext>
            </a:extLst>
          </p:cNvPr>
          <p:cNvPicPr preferRelativeResize="0"/>
          <p:nvPr/>
        </p:nvPicPr>
        <p:blipFill rotWithShape="1">
          <a:blip r:embed="rId6">
            <a:alphaModFix/>
          </a:blip>
          <a:srcRect t="25716" b="25625"/>
          <a:stretch/>
        </p:blipFill>
        <p:spPr>
          <a:xfrm>
            <a:off x="178460" y="5490905"/>
            <a:ext cx="2410203" cy="586391"/>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pic>
      <p:pic>
        <p:nvPicPr>
          <p:cNvPr id="21" name="Google Shape;519;p1" descr="Logo Avanade">
            <a:extLst>
              <a:ext uri="{FF2B5EF4-FFF2-40B4-BE49-F238E27FC236}">
                <a16:creationId xmlns:a16="http://schemas.microsoft.com/office/drawing/2014/main" id="{41950D76-B61C-4422-DAD1-430384B17109}"/>
              </a:ext>
            </a:extLst>
          </p:cNvPr>
          <p:cNvPicPr preferRelativeResize="0"/>
          <p:nvPr/>
        </p:nvPicPr>
        <p:blipFill rotWithShape="1">
          <a:blip r:embed="rId7">
            <a:alphaModFix/>
          </a:blip>
          <a:srcRect t="20190" b="25625"/>
          <a:stretch/>
        </p:blipFill>
        <p:spPr>
          <a:xfrm>
            <a:off x="2766044" y="5444077"/>
            <a:ext cx="2510075" cy="680045"/>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pic>
      <p:pic>
        <p:nvPicPr>
          <p:cNvPr id="22" name="Immagine 21" descr="Logo BC Soft">
            <a:extLst>
              <a:ext uri="{FF2B5EF4-FFF2-40B4-BE49-F238E27FC236}">
                <a16:creationId xmlns:a16="http://schemas.microsoft.com/office/drawing/2014/main" id="{F348C491-7287-0F08-1C74-49EC48009617}"/>
              </a:ext>
            </a:extLst>
          </p:cNvPr>
          <p:cNvPicPr>
            <a:picLocks noChangeAspect="1"/>
          </p:cNvPicPr>
          <p:nvPr/>
        </p:nvPicPr>
        <p:blipFill rotWithShape="1">
          <a:blip r:embed="rId8"/>
          <a:srcRect l="4726" t="20070" r="6364" b="20697"/>
          <a:stretch/>
        </p:blipFill>
        <p:spPr>
          <a:xfrm>
            <a:off x="5776111" y="5490905"/>
            <a:ext cx="1500727" cy="499892"/>
          </a:xfrm>
          <a:prstGeom prst="rect">
            <a:avLst/>
          </a:prstGeom>
        </p:spPr>
      </p:pic>
      <p:pic>
        <p:nvPicPr>
          <p:cNvPr id="23" name="Immagine 22" descr="Logo Randstad">
            <a:extLst>
              <a:ext uri="{FF2B5EF4-FFF2-40B4-BE49-F238E27FC236}">
                <a16:creationId xmlns:a16="http://schemas.microsoft.com/office/drawing/2014/main" id="{70FA3611-F307-6DDF-A404-DB613764A153}"/>
              </a:ext>
            </a:extLst>
          </p:cNvPr>
          <p:cNvPicPr>
            <a:picLocks noChangeAspect="1"/>
          </p:cNvPicPr>
          <p:nvPr/>
        </p:nvPicPr>
        <p:blipFill>
          <a:blip r:embed="rId9"/>
          <a:stretch>
            <a:fillRect/>
          </a:stretch>
        </p:blipFill>
        <p:spPr>
          <a:xfrm>
            <a:off x="7405541" y="5390553"/>
            <a:ext cx="866066" cy="866066"/>
          </a:xfrm>
          <a:prstGeom prst="rect">
            <a:avLst/>
          </a:prstGeom>
        </p:spPr>
      </p:pic>
      <p:pic>
        <p:nvPicPr>
          <p:cNvPr id="24" name="Google Shape;521;p1" descr="Logo Packt">
            <a:extLst>
              <a:ext uri="{FF2B5EF4-FFF2-40B4-BE49-F238E27FC236}">
                <a16:creationId xmlns:a16="http://schemas.microsoft.com/office/drawing/2014/main" id="{5858A647-8451-0B3F-E09C-5303680A02C7}"/>
              </a:ext>
            </a:extLst>
          </p:cNvPr>
          <p:cNvPicPr preferRelativeResize="0"/>
          <p:nvPr/>
        </p:nvPicPr>
        <p:blipFill rotWithShape="1">
          <a:blip r:embed="rId10">
            <a:alphaModFix/>
          </a:blip>
          <a:srcRect l="10365" t="20279" r="10338" b="19576"/>
          <a:stretch/>
        </p:blipFill>
        <p:spPr>
          <a:xfrm>
            <a:off x="10401029" y="5357012"/>
            <a:ext cx="964393" cy="36574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pic>
      <p:pic>
        <p:nvPicPr>
          <p:cNvPr id="25" name="Google Shape;524;p1" descr="Logo JetBrains">
            <a:extLst>
              <a:ext uri="{FF2B5EF4-FFF2-40B4-BE49-F238E27FC236}">
                <a16:creationId xmlns:a16="http://schemas.microsoft.com/office/drawing/2014/main" id="{E86DC572-D6DE-6389-6A1F-14297C2294CB}"/>
              </a:ext>
            </a:extLst>
          </p:cNvPr>
          <p:cNvPicPr preferRelativeResize="0"/>
          <p:nvPr/>
        </p:nvPicPr>
        <p:blipFill rotWithShape="1">
          <a:blip r:embed="rId11">
            <a:alphaModFix/>
          </a:blip>
          <a:srcRect l="13928" t="7909" r="12948" b="7531"/>
          <a:stretch/>
        </p:blipFill>
        <p:spPr>
          <a:xfrm>
            <a:off x="11092022" y="5692588"/>
            <a:ext cx="515775" cy="596417"/>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pic>
      <p:pic>
        <p:nvPicPr>
          <p:cNvPr id="26" name="Elemento grafico 25" descr="Logo Unikey">
            <a:extLst>
              <a:ext uri="{FF2B5EF4-FFF2-40B4-BE49-F238E27FC236}">
                <a16:creationId xmlns:a16="http://schemas.microsoft.com/office/drawing/2014/main" id="{C9E1E3C5-EEC1-560A-1BCF-B126C3A092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1682" y="5565668"/>
            <a:ext cx="1465266" cy="360000"/>
          </a:xfrm>
          <a:prstGeom prst="rect">
            <a:avLst/>
          </a:prstGeom>
        </p:spPr>
      </p:pic>
      <p:sp>
        <p:nvSpPr>
          <p:cNvPr id="6" name="Sottotitolo 2" descr="Sessions">
            <a:extLst>
              <a:ext uri="{FF2B5EF4-FFF2-40B4-BE49-F238E27FC236}">
                <a16:creationId xmlns:a16="http://schemas.microsoft.com/office/drawing/2014/main" id="{C40482B7-3A51-BD43-B605-420AAB72A81C}"/>
              </a:ext>
            </a:extLst>
          </p:cNvPr>
          <p:cNvSpPr txBox="1">
            <a:spLocks/>
          </p:cNvSpPr>
          <p:nvPr/>
        </p:nvSpPr>
        <p:spPr>
          <a:xfrm>
            <a:off x="0" y="2728452"/>
            <a:ext cx="6594352" cy="2377156"/>
          </a:xfrm>
          <a:prstGeom prst="rect">
            <a:avLst/>
          </a:prstGeom>
        </p:spPr>
        <p:txBody>
          <a:bodyPr vert="horz" lIns="91440" tIns="45720" rIns="91440" bIns="45720" rtlCol="0" anchor="t">
            <a:normAutofit fontScale="92500" lnSpcReduction="20000"/>
          </a:bodyPr>
          <a:lstStyle>
            <a:lvl1pPr marL="228608" indent="-228608" algn="l" defTabSz="91443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67" indent="-228608" algn="l" defTabSz="91443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82"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7"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8"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solidFill>
                  <a:schemeClr val="tx1"/>
                </a:solidFill>
                <a:latin typeface="Segoe UI Semibold" panose="020B0702040204020203" pitchFamily="34" charset="0"/>
                <a:ea typeface="+mn-ea"/>
                <a:cs typeface="Segoe UI Semibold" panose="020B0702040204020203" pitchFamily="34" charset="0"/>
              </a:rPr>
              <a:t>Thank you</a:t>
            </a:r>
          </a:p>
          <a:p>
            <a:pPr marL="0" indent="0" algn="ctr">
              <a:buFont typeface="Arial" panose="020B0604020202020204" pitchFamily="34" charset="0"/>
              <a:buNone/>
            </a:pPr>
            <a:endParaRPr lang="en-US" sz="7200" dirty="0">
              <a:solidFill>
                <a:schemeClr val="tx1"/>
              </a:solidFill>
              <a:latin typeface="Segoe UI Semibold" panose="020B0702040204020203" pitchFamily="34" charset="0"/>
              <a:ea typeface="+mn-ea"/>
              <a:cs typeface="Segoe UI Semibold" panose="020B0702040204020203" pitchFamily="34" charset="0"/>
            </a:endParaRPr>
          </a:p>
          <a:p>
            <a:pPr marL="0" indent="0">
              <a:buFont typeface="Arial" panose="020B0604020202020204" pitchFamily="34" charset="0"/>
              <a:buNone/>
            </a:pPr>
            <a:r>
              <a:rPr lang="en-US" sz="3600" dirty="0">
                <a:solidFill>
                  <a:schemeClr val="tx1"/>
                </a:solidFill>
                <a:latin typeface="Segoe UI Semibold" panose="020B0702040204020203" pitchFamily="34" charset="0"/>
                <a:ea typeface="+mn-ea"/>
                <a:cs typeface="Segoe UI Semibold" panose="020B0702040204020203" pitchFamily="34" charset="0"/>
              </a:rPr>
              <a:t>Giampaolo TUCCI</a:t>
            </a:r>
          </a:p>
        </p:txBody>
      </p:sp>
      <p:pic>
        <p:nvPicPr>
          <p:cNvPr id="4" name="Graphic 8" descr="DotNet BOT">
            <a:extLst>
              <a:ext uri="{FF2B5EF4-FFF2-40B4-BE49-F238E27FC236}">
                <a16:creationId xmlns:a16="http://schemas.microsoft.com/office/drawing/2014/main" id="{CCFED0AB-4077-ADF0-CB15-5AE85B2496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4514" y="1749526"/>
            <a:ext cx="4024263" cy="3294372"/>
          </a:xfrm>
          <a:prstGeom prst="rect">
            <a:avLst/>
          </a:prstGeom>
        </p:spPr>
      </p:pic>
    </p:spTree>
    <p:extLst>
      <p:ext uri="{BB962C8B-B14F-4D97-AF65-F5344CB8AC3E}">
        <p14:creationId xmlns:p14="http://schemas.microsoft.com/office/powerpoint/2010/main" val="191795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robot with a white background&#10;&#10;Description automatically generated">
            <a:extLst>
              <a:ext uri="{FF2B5EF4-FFF2-40B4-BE49-F238E27FC236}">
                <a16:creationId xmlns:a16="http://schemas.microsoft.com/office/drawing/2014/main" id="{422003B2-2EC7-08FB-0F0E-2172C3EB9369}"/>
              </a:ext>
            </a:extLst>
          </p:cNvPr>
          <p:cNvPicPr>
            <a:picLocks noChangeAspect="1"/>
          </p:cNvPicPr>
          <p:nvPr/>
        </p:nvPicPr>
        <p:blipFill>
          <a:blip r:embed="rId3"/>
          <a:stretch>
            <a:fillRect/>
          </a:stretch>
        </p:blipFill>
        <p:spPr>
          <a:xfrm>
            <a:off x="0" y="-1"/>
            <a:ext cx="12192000" cy="7072313"/>
          </a:xfrm>
          <a:prstGeom prst="rect">
            <a:avLst/>
          </a:prstGeom>
        </p:spPr>
      </p:pic>
    </p:spTree>
    <p:extLst>
      <p:ext uri="{BB962C8B-B14F-4D97-AF65-F5344CB8AC3E}">
        <p14:creationId xmlns:p14="http://schemas.microsoft.com/office/powerpoint/2010/main" val="356078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E53EE9-1254-46B1-BC89-5562A00B12FC}"/>
              </a:ext>
            </a:extLst>
          </p:cNvPr>
          <p:cNvSpPr>
            <a:spLocks noGrp="1"/>
          </p:cNvSpPr>
          <p:nvPr>
            <p:ph type="title"/>
          </p:nvPr>
        </p:nvSpPr>
        <p:spPr/>
        <p:txBody>
          <a:bodyPr/>
          <a:lstStyle/>
          <a:p>
            <a:r>
              <a:rPr lang="it-IT" dirty="0"/>
              <a:t>SPONSOR</a:t>
            </a:r>
          </a:p>
        </p:txBody>
      </p:sp>
    </p:spTree>
    <p:extLst>
      <p:ext uri="{BB962C8B-B14F-4D97-AF65-F5344CB8AC3E}">
        <p14:creationId xmlns:p14="http://schemas.microsoft.com/office/powerpoint/2010/main" val="423886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BEED-5C12-5245-05E5-2D7B90F7397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33B9257-86B1-5FD0-48CF-AFAFEE6255E9}"/>
              </a:ext>
            </a:extLst>
          </p:cNvPr>
          <p:cNvSpPr txBox="1"/>
          <p:nvPr/>
        </p:nvSpPr>
        <p:spPr>
          <a:xfrm>
            <a:off x="7498080" y="1502688"/>
            <a:ext cx="4538584" cy="3693319"/>
          </a:xfrm>
          <a:prstGeom prst="rect">
            <a:avLst/>
          </a:prstGeom>
          <a:noFill/>
        </p:spPr>
        <p:txBody>
          <a:bodyPr wrap="square" rtlCol="0">
            <a:spAutoFit/>
          </a:bodyPr>
          <a:lstStyle/>
          <a:p>
            <a:pPr marR="0" algn="l" rtl="0"/>
            <a:endParaRPr lang="it-IT" sz="2400" dirty="0">
              <a:solidFill>
                <a:schemeClr val="tx2"/>
              </a:solidFill>
              <a:latin typeface="Segoe UI" panose="020B0502040204020203" pitchFamily="34" charset="0"/>
              <a:cs typeface="Segoe UI" panose="020B0502040204020203" pitchFamily="34" charset="0"/>
            </a:endParaRPr>
          </a:p>
          <a:p>
            <a:pPr marL="285750" marR="0" indent="-285750" algn="l" rtl="0">
              <a:buFont typeface="Arial" panose="020B0604020202020204" pitchFamily="34" charset="0"/>
              <a:buChar char="•"/>
            </a:pPr>
            <a:r>
              <a:rPr lang="it-IT" sz="2400" dirty="0">
                <a:solidFill>
                  <a:schemeClr val="tx2"/>
                </a:solidFill>
                <a:latin typeface="Segoe UI" panose="020B0502040204020203" pitchFamily="34" charset="0"/>
                <a:cs typeface="Segoe UI" panose="020B0502040204020203" pitchFamily="34" charset="0"/>
              </a:rPr>
              <a:t>Copertura rete mobile non totale</a:t>
            </a:r>
          </a:p>
          <a:p>
            <a:pPr marL="285750" marR="0" indent="-285750" algn="l" rtl="0">
              <a:buFont typeface="Arial" panose="020B0604020202020204" pitchFamily="34" charset="0"/>
              <a:buChar char="•"/>
            </a:pPr>
            <a:r>
              <a:rPr lang="it-IT" sz="2400" dirty="0">
                <a:solidFill>
                  <a:schemeClr val="tx2"/>
                </a:solidFill>
                <a:latin typeface="Segoe UI" panose="020B0502040204020203" pitchFamily="34" charset="0"/>
                <a:cs typeface="Segoe UI" panose="020B0502040204020203" pitchFamily="34" charset="0"/>
              </a:rPr>
              <a:t>Situazioni geografiche sfavorevoli  (palazzi, muri, luoghi senza connettività, </a:t>
            </a:r>
            <a:r>
              <a:rPr lang="it-IT" sz="2400" dirty="0" err="1">
                <a:solidFill>
                  <a:schemeClr val="tx2"/>
                </a:solidFill>
                <a:latin typeface="Segoe UI" panose="020B0502040204020203" pitchFamily="34" charset="0"/>
                <a:cs typeface="Segoe UI" panose="020B0502040204020203" pitchFamily="34" charset="0"/>
              </a:rPr>
              <a:t>etc</a:t>
            </a:r>
            <a:r>
              <a:rPr lang="it-IT" sz="2400" dirty="0">
                <a:solidFill>
                  <a:schemeClr val="tx2"/>
                </a:solidFill>
                <a:latin typeface="Segoe UI" panose="020B0502040204020203" pitchFamily="34" charset="0"/>
                <a:cs typeface="Segoe UI" panose="020B0502040204020203" pitchFamily="34" charset="0"/>
              </a:rPr>
              <a:t>)</a:t>
            </a:r>
          </a:p>
          <a:p>
            <a:pPr marL="285750" marR="0" indent="-285750" algn="l" rtl="0">
              <a:buFont typeface="Arial" panose="020B0604020202020204" pitchFamily="34" charset="0"/>
              <a:buChar char="•"/>
            </a:pPr>
            <a:r>
              <a:rPr lang="it-IT" sz="2400" dirty="0">
                <a:solidFill>
                  <a:schemeClr val="tx2"/>
                </a:solidFill>
                <a:latin typeface="Segoe UI" panose="020B0502040204020203" pitchFamily="34" charset="0"/>
                <a:cs typeface="Segoe UI" panose="020B0502040204020203" pitchFamily="34" charset="0"/>
              </a:rPr>
              <a:t>Contratto mobile con limitazioni</a:t>
            </a:r>
          </a:p>
          <a:p>
            <a:pPr marL="285750" marR="0" indent="-285750" algn="l" rtl="0">
              <a:buFont typeface="Arial" panose="020B0604020202020204" pitchFamily="34" charset="0"/>
              <a:buChar char="•"/>
            </a:pPr>
            <a:r>
              <a:rPr lang="it-IT" sz="2400" dirty="0">
                <a:solidFill>
                  <a:schemeClr val="tx2"/>
                </a:solidFill>
                <a:latin typeface="Segoe UI" panose="020B0502040204020203" pitchFamily="34" charset="0"/>
                <a:cs typeface="Segoe UI" panose="020B0502040204020203" pitchFamily="34" charset="0"/>
              </a:rPr>
              <a:t>Resilienza e </a:t>
            </a:r>
            <a:r>
              <a:rPr lang="it-IT" sz="2400" dirty="0" err="1">
                <a:solidFill>
                  <a:schemeClr val="tx2"/>
                </a:solidFill>
                <a:latin typeface="Segoe UI" panose="020B0502040204020203" pitchFamily="34" charset="0"/>
                <a:cs typeface="Segoe UI" panose="020B0502040204020203" pitchFamily="34" charset="0"/>
              </a:rPr>
              <a:t>perfomance</a:t>
            </a:r>
            <a:endParaRPr lang="it-IT" sz="2400" dirty="0">
              <a:solidFill>
                <a:schemeClr val="tx2"/>
              </a:solidFill>
              <a:latin typeface="Segoe UI" panose="020B0502040204020203" pitchFamily="34" charset="0"/>
              <a:cs typeface="Segoe UI" panose="020B0502040204020203" pitchFamily="34" charset="0"/>
            </a:endParaRPr>
          </a:p>
          <a:p>
            <a:endParaRPr lang="it-IT" dirty="0">
              <a:solidFill>
                <a:schemeClr val="tx2"/>
              </a:solidFill>
            </a:endParaRPr>
          </a:p>
        </p:txBody>
      </p:sp>
      <p:pic>
        <p:nvPicPr>
          <p:cNvPr id="5" name="Picture 4" descr="An old person with glasses and a computer&#10;&#10;Description automatically generated">
            <a:extLst>
              <a:ext uri="{FF2B5EF4-FFF2-40B4-BE49-F238E27FC236}">
                <a16:creationId xmlns:a16="http://schemas.microsoft.com/office/drawing/2014/main" id="{8E1D7951-758B-1704-5BB4-033DC021E2C5}"/>
              </a:ext>
            </a:extLst>
          </p:cNvPr>
          <p:cNvPicPr>
            <a:picLocks noChangeAspect="1"/>
          </p:cNvPicPr>
          <p:nvPr/>
        </p:nvPicPr>
        <p:blipFill>
          <a:blip r:embed="rId3"/>
          <a:stretch>
            <a:fillRect/>
          </a:stretch>
        </p:blipFill>
        <p:spPr>
          <a:xfrm>
            <a:off x="387096" y="1621536"/>
            <a:ext cx="6678407" cy="4838971"/>
          </a:xfrm>
          <a:prstGeom prst="rect">
            <a:avLst/>
          </a:prstGeom>
        </p:spPr>
      </p:pic>
      <p:sp>
        <p:nvSpPr>
          <p:cNvPr id="6" name="Titolo 1">
            <a:extLst>
              <a:ext uri="{FF2B5EF4-FFF2-40B4-BE49-F238E27FC236}">
                <a16:creationId xmlns:a16="http://schemas.microsoft.com/office/drawing/2014/main" id="{9893CFB1-DDA3-7F88-D41C-7E9F4B15972A}"/>
              </a:ext>
            </a:extLst>
          </p:cNvPr>
          <p:cNvSpPr>
            <a:spLocks noGrp="1"/>
          </p:cNvSpPr>
          <p:nvPr>
            <p:ph type="title"/>
          </p:nvPr>
        </p:nvSpPr>
        <p:spPr>
          <a:xfrm>
            <a:off x="387096" y="161431"/>
            <a:ext cx="10515600" cy="1325563"/>
          </a:xfrm>
        </p:spPr>
        <p:txBody>
          <a:bodyPr>
            <a:normAutofit/>
          </a:bodyPr>
          <a:lstStyle/>
          <a:p>
            <a:r>
              <a:rPr lang="it-IT" dirty="0"/>
              <a:t>Offline-first ?!</a:t>
            </a:r>
          </a:p>
        </p:txBody>
      </p:sp>
    </p:spTree>
    <p:extLst>
      <p:ext uri="{BB962C8B-B14F-4D97-AF65-F5344CB8AC3E}">
        <p14:creationId xmlns:p14="http://schemas.microsoft.com/office/powerpoint/2010/main" val="243313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BEED-5C12-5245-05E5-2D7B90F7397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33B9257-86B1-5FD0-48CF-AFAFEE6255E9}"/>
              </a:ext>
            </a:extLst>
          </p:cNvPr>
          <p:cNvSpPr txBox="1"/>
          <p:nvPr/>
        </p:nvSpPr>
        <p:spPr>
          <a:xfrm>
            <a:off x="6510528" y="1671392"/>
            <a:ext cx="4538584" cy="2862322"/>
          </a:xfrm>
          <a:prstGeom prst="rect">
            <a:avLst/>
          </a:prstGeom>
          <a:noFill/>
        </p:spPr>
        <p:txBody>
          <a:bodyPr wrap="square" rtlCol="0">
            <a:spAutoFit/>
          </a:bodyPr>
          <a:lstStyle/>
          <a:p>
            <a:pPr marL="285750" marR="0" indent="-285750" algn="l" rtl="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Due database tra loro sincronizzati che sono normalmente disconnessi</a:t>
            </a:r>
          </a:p>
          <a:p>
            <a:pPr marL="742950" lvl="1" indent="-28575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Database client e </a:t>
            </a:r>
            <a:r>
              <a:rPr lang="it-IT" dirty="0" err="1">
                <a:solidFill>
                  <a:schemeClr val="tx2"/>
                </a:solidFill>
                <a:latin typeface="Segoe UI" panose="020B0502040204020203" pitchFamily="34" charset="0"/>
                <a:cs typeface="Segoe UI" panose="020B0502040204020203" pitchFamily="34" charset="0"/>
              </a:rPr>
              <a:t>backend</a:t>
            </a:r>
            <a:r>
              <a:rPr lang="it-IT" dirty="0">
                <a:solidFill>
                  <a:schemeClr val="tx2"/>
                </a:solidFill>
                <a:latin typeface="Segoe UI" panose="020B0502040204020203" pitchFamily="34" charset="0"/>
                <a:cs typeface="Segoe UI" panose="020B0502040204020203" pitchFamily="34" charset="0"/>
              </a:rPr>
              <a:t> difformi</a:t>
            </a:r>
          </a:p>
          <a:p>
            <a:pPr marL="742950" lvl="1" indent="-28575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Dimensione set dati</a:t>
            </a:r>
          </a:p>
          <a:p>
            <a:pPr marL="285750" marR="0" indent="-285750" algn="l" rtl="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Sicurezza</a:t>
            </a:r>
          </a:p>
          <a:p>
            <a:pPr marL="285750" indent="-28575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Gestione del cambiamento dello schema dei dati</a:t>
            </a:r>
          </a:p>
          <a:p>
            <a:pPr marL="285750" marR="0" indent="-285750" algn="l" rtl="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Gestione della concorrenza</a:t>
            </a:r>
          </a:p>
          <a:p>
            <a:pPr marL="285750" marR="0" indent="-285750" algn="l" rtl="0">
              <a:buFont typeface="Arial" panose="020B0604020202020204" pitchFamily="34" charset="0"/>
              <a:buChar char="•"/>
            </a:pPr>
            <a:r>
              <a:rPr lang="it-IT" dirty="0">
                <a:solidFill>
                  <a:schemeClr val="tx2"/>
                </a:solidFill>
                <a:latin typeface="Segoe UI" panose="020B0502040204020203" pitchFamily="34" charset="0"/>
                <a:cs typeface="Segoe UI" panose="020B0502040204020203" pitchFamily="34" charset="0"/>
              </a:rPr>
              <a:t>Partizionamento verticale/orizzontale dei dati</a:t>
            </a:r>
          </a:p>
        </p:txBody>
      </p:sp>
      <p:sp>
        <p:nvSpPr>
          <p:cNvPr id="6" name="Titolo 1">
            <a:extLst>
              <a:ext uri="{FF2B5EF4-FFF2-40B4-BE49-F238E27FC236}">
                <a16:creationId xmlns:a16="http://schemas.microsoft.com/office/drawing/2014/main" id="{9893CFB1-DDA3-7F88-D41C-7E9F4B15972A}"/>
              </a:ext>
            </a:extLst>
          </p:cNvPr>
          <p:cNvSpPr>
            <a:spLocks noGrp="1"/>
          </p:cNvSpPr>
          <p:nvPr>
            <p:ph type="title"/>
          </p:nvPr>
        </p:nvSpPr>
        <p:spPr>
          <a:xfrm>
            <a:off x="387096" y="161431"/>
            <a:ext cx="10515600" cy="1325563"/>
          </a:xfrm>
        </p:spPr>
        <p:txBody>
          <a:bodyPr>
            <a:normAutofit/>
          </a:bodyPr>
          <a:lstStyle/>
          <a:p>
            <a:r>
              <a:rPr lang="it-IT" dirty="0"/>
              <a:t>Challenge per off-line first</a:t>
            </a:r>
          </a:p>
        </p:txBody>
      </p:sp>
      <p:pic>
        <p:nvPicPr>
          <p:cNvPr id="3" name="Picture 2" descr="A child looking at camera&#10;&#10;Description automatically generated">
            <a:extLst>
              <a:ext uri="{FF2B5EF4-FFF2-40B4-BE49-F238E27FC236}">
                <a16:creationId xmlns:a16="http://schemas.microsoft.com/office/drawing/2014/main" id="{11C62BB3-485F-F5C7-E625-AAA9FA903AE8}"/>
              </a:ext>
            </a:extLst>
          </p:cNvPr>
          <p:cNvPicPr>
            <a:picLocks noChangeAspect="1"/>
          </p:cNvPicPr>
          <p:nvPr/>
        </p:nvPicPr>
        <p:blipFill>
          <a:blip r:embed="rId3"/>
          <a:stretch>
            <a:fillRect/>
          </a:stretch>
        </p:blipFill>
        <p:spPr>
          <a:xfrm>
            <a:off x="646940" y="1671392"/>
            <a:ext cx="5449060" cy="3515216"/>
          </a:xfrm>
          <a:prstGeom prst="rect">
            <a:avLst/>
          </a:prstGeom>
        </p:spPr>
      </p:pic>
    </p:spTree>
    <p:extLst>
      <p:ext uri="{BB962C8B-B14F-4D97-AF65-F5344CB8AC3E}">
        <p14:creationId xmlns:p14="http://schemas.microsoft.com/office/powerpoint/2010/main" val="281224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83706E-16AD-48FA-9DE0-5B47609E5663}"/>
              </a:ext>
            </a:extLst>
          </p:cNvPr>
          <p:cNvSpPr>
            <a:spLocks noGrp="1"/>
          </p:cNvSpPr>
          <p:nvPr>
            <p:ph type="title"/>
          </p:nvPr>
        </p:nvSpPr>
        <p:spPr>
          <a:xfrm>
            <a:off x="545592" y="365125"/>
            <a:ext cx="10515600" cy="825056"/>
          </a:xfrm>
        </p:spPr>
        <p:txBody>
          <a:bodyPr>
            <a:normAutofit/>
          </a:bodyPr>
          <a:lstStyle/>
          <a:p>
            <a:r>
              <a:rPr lang="it-IT" dirty="0"/>
              <a:t>DB Disconnessi: possibili soluzioni</a:t>
            </a:r>
          </a:p>
        </p:txBody>
      </p:sp>
      <p:pic>
        <p:nvPicPr>
          <p:cNvPr id="7" name="Picture 6" descr="A group of cats wearing sunglasses&#10;&#10;Description automatically generated">
            <a:extLst>
              <a:ext uri="{FF2B5EF4-FFF2-40B4-BE49-F238E27FC236}">
                <a16:creationId xmlns:a16="http://schemas.microsoft.com/office/drawing/2014/main" id="{EE9E0C65-4126-0CA7-CE17-1B6B451960EF}"/>
              </a:ext>
            </a:extLst>
          </p:cNvPr>
          <p:cNvPicPr>
            <a:picLocks noChangeAspect="1"/>
          </p:cNvPicPr>
          <p:nvPr/>
        </p:nvPicPr>
        <p:blipFill>
          <a:blip r:embed="rId3"/>
          <a:stretch>
            <a:fillRect/>
          </a:stretch>
        </p:blipFill>
        <p:spPr>
          <a:xfrm>
            <a:off x="176783" y="1281938"/>
            <a:ext cx="6310635" cy="4204461"/>
          </a:xfrm>
          <a:prstGeom prst="rect">
            <a:avLst/>
          </a:prstGeom>
        </p:spPr>
      </p:pic>
      <p:sp>
        <p:nvSpPr>
          <p:cNvPr id="8" name="TextBox 7">
            <a:extLst>
              <a:ext uri="{FF2B5EF4-FFF2-40B4-BE49-F238E27FC236}">
                <a16:creationId xmlns:a16="http://schemas.microsoft.com/office/drawing/2014/main" id="{D861079A-3C94-78C6-5F17-62A09F97B1DD}"/>
              </a:ext>
            </a:extLst>
          </p:cNvPr>
          <p:cNvSpPr txBox="1"/>
          <p:nvPr/>
        </p:nvSpPr>
        <p:spPr>
          <a:xfrm>
            <a:off x="6727371" y="2389618"/>
            <a:ext cx="5074485" cy="2831544"/>
          </a:xfrm>
          <a:prstGeom prst="rect">
            <a:avLst/>
          </a:prstGeom>
          <a:noFill/>
        </p:spPr>
        <p:txBody>
          <a:bodyPr wrap="square" rtlCol="0">
            <a:spAutoFit/>
          </a:bodyPr>
          <a:lstStyle/>
          <a:p>
            <a:pPr marL="285750" marR="0" indent="-285750" algn="l" rtl="0">
              <a:buFont typeface="Arial" panose="020B0604020202020204" pitchFamily="34" charset="0"/>
              <a:buChar char="•"/>
            </a:pPr>
            <a:r>
              <a:rPr lang="it-IT" sz="3200" dirty="0">
                <a:solidFill>
                  <a:schemeClr val="tx2"/>
                </a:solidFill>
                <a:latin typeface="Segoe UI" panose="020B0502040204020203" pitchFamily="34" charset="0"/>
                <a:cs typeface="Segoe UI" panose="020B0502040204020203" pitchFamily="34" charset="0"/>
              </a:rPr>
              <a:t>Cache chiamate Http/</a:t>
            </a:r>
            <a:r>
              <a:rPr lang="it-IT" sz="3200" dirty="0" err="1">
                <a:solidFill>
                  <a:schemeClr val="tx2"/>
                </a:solidFill>
                <a:latin typeface="Segoe UI" panose="020B0502040204020203" pitchFamily="34" charset="0"/>
                <a:cs typeface="Segoe UI" panose="020B0502040204020203" pitchFamily="34" charset="0"/>
              </a:rPr>
              <a:t>Get</a:t>
            </a:r>
            <a:endParaRPr lang="it-IT" sz="3200" dirty="0">
              <a:solidFill>
                <a:schemeClr val="tx2"/>
              </a:solidFill>
              <a:latin typeface="Segoe UI" panose="020B0502040204020203" pitchFamily="34" charset="0"/>
              <a:cs typeface="Segoe UI" panose="020B0502040204020203" pitchFamily="34" charset="0"/>
            </a:endParaRPr>
          </a:p>
          <a:p>
            <a:pPr marL="285750" marR="0" indent="-285750" algn="l" rtl="0">
              <a:buFont typeface="Arial" panose="020B0604020202020204" pitchFamily="34" charset="0"/>
              <a:buChar char="•"/>
            </a:pPr>
            <a:r>
              <a:rPr lang="it-IT" sz="3200" dirty="0">
                <a:solidFill>
                  <a:schemeClr val="tx2"/>
                </a:solidFill>
                <a:latin typeface="Segoe UI" panose="020B0502040204020203" pitchFamily="34" charset="0"/>
                <a:cs typeface="Segoe UI" panose="020B0502040204020203" pitchFamily="34" charset="0"/>
              </a:rPr>
              <a:t>DB </a:t>
            </a:r>
            <a:r>
              <a:rPr lang="it-IT" sz="3200" dirty="0" err="1">
                <a:solidFill>
                  <a:schemeClr val="tx2"/>
                </a:solidFill>
                <a:latin typeface="Segoe UI" panose="020B0502040204020203" pitchFamily="34" charset="0"/>
                <a:cs typeface="Segoe UI" panose="020B0502040204020203" pitchFamily="34" charset="0"/>
              </a:rPr>
              <a:t>Incremental</a:t>
            </a:r>
            <a:r>
              <a:rPr lang="it-IT" sz="3200" dirty="0">
                <a:solidFill>
                  <a:schemeClr val="tx2"/>
                </a:solidFill>
                <a:latin typeface="Segoe UI" panose="020B0502040204020203" pitchFamily="34" charset="0"/>
                <a:cs typeface="Segoe UI" panose="020B0502040204020203" pitchFamily="34" charset="0"/>
              </a:rPr>
              <a:t> Updates</a:t>
            </a:r>
          </a:p>
          <a:p>
            <a:pPr marL="742950" lvl="1" indent="-285750">
              <a:buFont typeface="Arial" panose="020B0604020202020204" pitchFamily="34" charset="0"/>
              <a:buChar char="•"/>
            </a:pPr>
            <a:r>
              <a:rPr lang="it-IT" sz="3200" dirty="0">
                <a:solidFill>
                  <a:schemeClr val="tx2"/>
                </a:solidFill>
                <a:latin typeface="Segoe UI" panose="020B0502040204020203" pitchFamily="34" charset="0"/>
                <a:cs typeface="Segoe UI" panose="020B0502040204020203" pitchFamily="34" charset="0"/>
              </a:rPr>
              <a:t>Database Tracking</a:t>
            </a:r>
          </a:p>
          <a:p>
            <a:pPr marL="742950" lvl="1" indent="-285750">
              <a:buFont typeface="Arial" panose="020B0604020202020204" pitchFamily="34" charset="0"/>
              <a:buChar char="•"/>
            </a:pPr>
            <a:r>
              <a:rPr lang="it-IT" sz="3200" dirty="0" err="1">
                <a:solidFill>
                  <a:schemeClr val="tx2"/>
                </a:solidFill>
                <a:latin typeface="Segoe UI" panose="020B0502040204020203" pitchFamily="34" charset="0"/>
                <a:cs typeface="Segoe UI" panose="020B0502040204020203" pitchFamily="34" charset="0"/>
              </a:rPr>
              <a:t>UpdatedAt</a:t>
            </a:r>
            <a:r>
              <a:rPr lang="it-IT" sz="3200" dirty="0">
                <a:solidFill>
                  <a:schemeClr val="tx2"/>
                </a:solidFill>
                <a:latin typeface="Segoe UI" panose="020B0502040204020203" pitchFamily="34" charset="0"/>
                <a:cs typeface="Segoe UI" panose="020B0502040204020203" pitchFamily="34" charset="0"/>
              </a:rPr>
              <a:t> &amp; Soft-</a:t>
            </a:r>
            <a:r>
              <a:rPr lang="it-IT" sz="3200" dirty="0" err="1">
                <a:solidFill>
                  <a:schemeClr val="tx2"/>
                </a:solidFill>
                <a:latin typeface="Segoe UI" panose="020B0502040204020203" pitchFamily="34" charset="0"/>
                <a:cs typeface="Segoe UI" panose="020B0502040204020203" pitchFamily="34" charset="0"/>
              </a:rPr>
              <a:t>Deleted</a:t>
            </a:r>
            <a:endParaRPr lang="it-IT" sz="3200" dirty="0">
              <a:solidFill>
                <a:schemeClr val="tx2"/>
              </a:solidFill>
              <a:latin typeface="Segoe UI" panose="020B0502040204020203" pitchFamily="34" charset="0"/>
              <a:cs typeface="Segoe UI" panose="020B0502040204020203" pitchFamily="34" charset="0"/>
            </a:endParaRPr>
          </a:p>
          <a:p>
            <a:endParaRPr lang="it-IT" dirty="0">
              <a:solidFill>
                <a:schemeClr val="tx2"/>
              </a:solidFill>
            </a:endParaRPr>
          </a:p>
        </p:txBody>
      </p:sp>
    </p:spTree>
    <p:extLst>
      <p:ext uri="{BB962C8B-B14F-4D97-AF65-F5344CB8AC3E}">
        <p14:creationId xmlns:p14="http://schemas.microsoft.com/office/powerpoint/2010/main" val="288849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13257-B2B7-6AE2-CFCA-589D702E48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A183FC-DA42-68EC-6B0D-ED6BB1BEEF7B}"/>
              </a:ext>
            </a:extLst>
          </p:cNvPr>
          <p:cNvSpPr>
            <a:spLocks noGrp="1"/>
          </p:cNvSpPr>
          <p:nvPr>
            <p:ph type="title"/>
          </p:nvPr>
        </p:nvSpPr>
        <p:spPr>
          <a:xfrm>
            <a:off x="341376" y="-233351"/>
            <a:ext cx="10515600" cy="1325563"/>
          </a:xfrm>
        </p:spPr>
        <p:txBody>
          <a:bodyPr/>
          <a:lstStyle/>
          <a:p>
            <a:r>
              <a:rPr lang="it-IT" dirty="0"/>
              <a:t>Cache chiamate Http/</a:t>
            </a:r>
            <a:r>
              <a:rPr lang="it-IT" dirty="0" err="1"/>
              <a:t>Get</a:t>
            </a:r>
            <a:r>
              <a:rPr lang="it-IT" dirty="0"/>
              <a:t>: </a:t>
            </a:r>
            <a:r>
              <a:rPr lang="it-IT" dirty="0" err="1"/>
              <a:t>Akavache</a:t>
            </a:r>
            <a:endParaRPr lang="it-IT" dirty="0"/>
          </a:p>
        </p:txBody>
      </p:sp>
      <p:sp>
        <p:nvSpPr>
          <p:cNvPr id="5" name="TextBox 4">
            <a:extLst>
              <a:ext uri="{FF2B5EF4-FFF2-40B4-BE49-F238E27FC236}">
                <a16:creationId xmlns:a16="http://schemas.microsoft.com/office/drawing/2014/main" id="{FED2CC8C-E1F9-2F5E-F79D-CB828B510858}"/>
              </a:ext>
            </a:extLst>
          </p:cNvPr>
          <p:cNvSpPr txBox="1"/>
          <p:nvPr/>
        </p:nvSpPr>
        <p:spPr>
          <a:xfrm>
            <a:off x="341376" y="1092212"/>
            <a:ext cx="11618976" cy="5632311"/>
          </a:xfrm>
          <a:prstGeom prst="rect">
            <a:avLst/>
          </a:prstGeom>
          <a:noFill/>
        </p:spPr>
        <p:txBody>
          <a:bodyPr wrap="square" rtlCol="0">
            <a:spAutoFit/>
          </a:bodyPr>
          <a:lstStyle/>
          <a:p>
            <a:r>
              <a:rPr lang="it-IT" dirty="0">
                <a:latin typeface="Courier New" panose="02070309020205020404" pitchFamily="49" charset="0"/>
                <a:cs typeface="Courier New" panose="02070309020205020404" pitchFamily="49" charset="0"/>
              </a:rPr>
              <a:t>//Inizializzazione da fare in fase di startup</a:t>
            </a:r>
          </a:p>
          <a:p>
            <a:r>
              <a:rPr lang="it-IT" dirty="0" err="1">
                <a:latin typeface="Courier New" panose="02070309020205020404" pitchFamily="49" charset="0"/>
                <a:cs typeface="Courier New" panose="02070309020205020404" pitchFamily="49" charset="0"/>
              </a:rPr>
              <a:t>Akavache.Registrations.Start</a:t>
            </a:r>
            <a:r>
              <a:rPr lang="it-IT" dirty="0">
                <a:latin typeface="Courier New" panose="02070309020205020404" pitchFamily="49" charset="0"/>
                <a:cs typeface="Courier New" panose="02070309020205020404" pitchFamily="49" charset="0"/>
              </a:rPr>
              <a:t>(«&lt;Application Name&gt;");</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//Salvare un oggetto</a:t>
            </a:r>
          </a:p>
          <a:p>
            <a:r>
              <a:rPr lang="it-IT" dirty="0">
                <a:latin typeface="Courier New" panose="02070309020205020404" pitchFamily="49" charset="0"/>
                <a:cs typeface="Courier New" panose="02070309020205020404" pitchFamily="49" charset="0"/>
              </a:rPr>
              <a:t>var </a:t>
            </a:r>
            <a:r>
              <a:rPr lang="it-IT" dirty="0" err="1">
                <a:latin typeface="Courier New" panose="02070309020205020404" pitchFamily="49" charset="0"/>
                <a:cs typeface="Courier New" panose="02070309020205020404" pitchFamily="49" charset="0"/>
              </a:rPr>
              <a:t>listaSpese</a:t>
            </a:r>
            <a:r>
              <a:rPr lang="it-IT" dirty="0">
                <a:latin typeface="Courier New" panose="02070309020205020404" pitchFamily="49" charset="0"/>
                <a:cs typeface="Courier New" panose="02070309020205020404" pitchFamily="49" charset="0"/>
              </a:rPr>
              <a:t> = new List&lt;</a:t>
            </a:r>
            <a:r>
              <a:rPr lang="it-IT" dirty="0" err="1">
                <a:latin typeface="Courier New" panose="02070309020205020404" pitchFamily="49" charset="0"/>
                <a:cs typeface="Courier New" panose="02070309020205020404" pitchFamily="49" charset="0"/>
              </a:rPr>
              <a:t>Expense</a:t>
            </a:r>
            <a:r>
              <a:rPr lang="it-IT" dirty="0">
                <a:latin typeface="Courier New" panose="02070309020205020404" pitchFamily="49" charset="0"/>
                <a:cs typeface="Courier New" panose="02070309020205020404" pitchFamily="49" charset="0"/>
              </a:rPr>
              <a:t>&gt;();</a:t>
            </a:r>
          </a:p>
          <a:p>
            <a:r>
              <a:rPr lang="it-IT" dirty="0" err="1">
                <a:latin typeface="Courier New" panose="02070309020205020404" pitchFamily="49" charset="0"/>
                <a:cs typeface="Courier New" panose="02070309020205020404" pitchFamily="49" charset="0"/>
              </a:rPr>
              <a:t>await</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BlobCache.LocalMachine.InsertObject</a:t>
            </a:r>
            <a:r>
              <a:rPr lang="it-IT" dirty="0">
                <a:latin typeface="Courier New" panose="02070309020205020404" pitchFamily="49" charset="0"/>
                <a:cs typeface="Courier New" panose="02070309020205020404" pitchFamily="49" charset="0"/>
              </a:rPr>
              <a:t>(«</a:t>
            </a:r>
            <a:r>
              <a:rPr lang="it-IT" dirty="0" err="1">
                <a:latin typeface="Courier New" panose="02070309020205020404" pitchFamily="49" charset="0"/>
                <a:cs typeface="Courier New" panose="02070309020205020404" pitchFamily="49" charset="0"/>
              </a:rPr>
              <a:t>lstSpese</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listaSpese</a:t>
            </a:r>
            <a:r>
              <a:rPr lang="it-IT" dirty="0">
                <a:latin typeface="Courier New" panose="02070309020205020404" pitchFamily="49" charset="0"/>
                <a:cs typeface="Courier New" panose="02070309020205020404" pitchFamily="49" charset="0"/>
              </a:rPr>
              <a:t>);</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 Recuperare l’oggetto</a:t>
            </a:r>
          </a:p>
          <a:p>
            <a:r>
              <a:rPr lang="it-IT" dirty="0">
                <a:latin typeface="Courier New" panose="02070309020205020404" pitchFamily="49" charset="0"/>
                <a:cs typeface="Courier New" panose="02070309020205020404" pitchFamily="49" charset="0"/>
              </a:rPr>
              <a:t>var </a:t>
            </a:r>
            <a:r>
              <a:rPr lang="it-IT" dirty="0" err="1">
                <a:latin typeface="Courier New" panose="02070309020205020404" pitchFamily="49" charset="0"/>
                <a:cs typeface="Courier New" panose="02070309020205020404" pitchFamily="49" charset="0"/>
              </a:rPr>
              <a:t>listaSpeseFromCache</a:t>
            </a:r>
            <a:r>
              <a:rPr lang="it-IT" dirty="0">
                <a:latin typeface="Courier New" panose="02070309020205020404" pitchFamily="49" charset="0"/>
                <a:cs typeface="Courier New" panose="02070309020205020404" pitchFamily="49" charset="0"/>
              </a:rPr>
              <a:t> = </a:t>
            </a:r>
            <a:r>
              <a:rPr lang="it-IT" dirty="0" err="1">
                <a:latin typeface="Courier New" panose="02070309020205020404" pitchFamily="49" charset="0"/>
                <a:cs typeface="Courier New" panose="02070309020205020404" pitchFamily="49" charset="0"/>
              </a:rPr>
              <a:t>await</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BlobCache.LocalMachine.GetObject</a:t>
            </a:r>
            <a:r>
              <a:rPr lang="it-IT" dirty="0">
                <a:latin typeface="Courier New" panose="02070309020205020404" pitchFamily="49" charset="0"/>
                <a:cs typeface="Courier New" panose="02070309020205020404" pitchFamily="49" charset="0"/>
              </a:rPr>
              <a:t>&lt;List&lt;</a:t>
            </a:r>
            <a:r>
              <a:rPr lang="it-IT" dirty="0" err="1">
                <a:latin typeface="Courier New" panose="02070309020205020404" pitchFamily="49" charset="0"/>
                <a:cs typeface="Courier New" panose="02070309020205020404" pitchFamily="49" charset="0"/>
              </a:rPr>
              <a:t>Expense</a:t>
            </a:r>
            <a:r>
              <a:rPr lang="it-IT" dirty="0">
                <a:latin typeface="Courier New" panose="02070309020205020404" pitchFamily="49" charset="0"/>
                <a:cs typeface="Courier New" panose="02070309020205020404" pitchFamily="49" charset="0"/>
              </a:rPr>
              <a:t>&gt;&gt;("</a:t>
            </a:r>
            <a:r>
              <a:rPr lang="it-IT" dirty="0" err="1">
                <a:latin typeface="Courier New" panose="02070309020205020404" pitchFamily="49" charset="0"/>
                <a:cs typeface="Courier New" panose="02070309020205020404" pitchFamily="49" charset="0"/>
              </a:rPr>
              <a:t>lstSpese</a:t>
            </a:r>
            <a:r>
              <a:rPr lang="it-IT" dirty="0">
                <a:latin typeface="Courier New" panose="02070309020205020404" pitchFamily="49" charset="0"/>
                <a:cs typeface="Courier New" panose="02070309020205020404" pitchFamily="49" charset="0"/>
              </a:rPr>
              <a:t>");</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//Attenzione: chiusura corretta (da fare in fase di chiusura applicativo)</a:t>
            </a:r>
          </a:p>
          <a:p>
            <a:r>
              <a:rPr lang="it-IT" dirty="0" err="1">
                <a:latin typeface="Courier New" panose="02070309020205020404" pitchFamily="49" charset="0"/>
                <a:cs typeface="Courier New" panose="02070309020205020404" pitchFamily="49" charset="0"/>
              </a:rPr>
              <a:t>BlobCache.Shutdown</a:t>
            </a:r>
            <a:r>
              <a:rPr lang="it-IT" dirty="0">
                <a:latin typeface="Courier New" panose="02070309020205020404" pitchFamily="49" charset="0"/>
                <a:cs typeface="Courier New" panose="02070309020205020404" pitchFamily="49" charset="0"/>
              </a:rPr>
              <a:t>().</a:t>
            </a:r>
            <a:r>
              <a:rPr lang="it-IT" dirty="0" err="1">
                <a:latin typeface="Courier New" panose="02070309020205020404" pitchFamily="49" charset="0"/>
                <a:cs typeface="Courier New" panose="02070309020205020404" pitchFamily="49" charset="0"/>
              </a:rPr>
              <a:t>Wait</a:t>
            </a:r>
            <a:r>
              <a:rPr lang="it-IT" dirty="0">
                <a:latin typeface="Courier New" panose="02070309020205020404" pitchFamily="49" charset="0"/>
                <a:cs typeface="Courier New" panose="02070309020205020404" pitchFamily="49" charset="0"/>
              </a:rPr>
              <a:t>();</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//Chiamata http con supporto </a:t>
            </a:r>
            <a:r>
              <a:rPr lang="it-IT" dirty="0" err="1">
                <a:latin typeface="Courier New" panose="02070309020205020404" pitchFamily="49" charset="0"/>
                <a:cs typeface="Courier New" panose="02070309020205020404" pitchFamily="49" charset="0"/>
              </a:rPr>
              <a:t>Akavacache</a:t>
            </a:r>
            <a:r>
              <a:rPr lang="it-IT" dirty="0">
                <a:latin typeface="Courier New" panose="02070309020205020404" pitchFamily="49" charset="0"/>
                <a:cs typeface="Courier New" panose="02070309020205020404" pitchFamily="49" charset="0"/>
              </a:rPr>
              <a:t> </a:t>
            </a:r>
          </a:p>
          <a:p>
            <a:r>
              <a:rPr lang="it-IT" dirty="0" err="1">
                <a:latin typeface="Courier New" panose="02070309020205020404" pitchFamily="49" charset="0"/>
                <a:cs typeface="Courier New" panose="02070309020205020404" pitchFamily="49" charset="0"/>
              </a:rPr>
              <a:t>await</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BlobCache.LocalMachine.GetOrFetchObject</a:t>
            </a:r>
            <a:r>
              <a:rPr lang="it-IT" dirty="0">
                <a:latin typeface="Courier New" panose="02070309020205020404" pitchFamily="49" charset="0"/>
                <a:cs typeface="Courier New" panose="02070309020205020404" pitchFamily="49" charset="0"/>
              </a:rPr>
              <a:t>&lt;List&lt;T&gt;&gt;("</a:t>
            </a:r>
            <a:r>
              <a:rPr lang="it-IT" dirty="0" err="1">
                <a:latin typeface="Courier New" panose="02070309020205020404" pitchFamily="49" charset="0"/>
                <a:cs typeface="Courier New" panose="02070309020205020404" pitchFamily="49" charset="0"/>
              </a:rPr>
              <a:t>lstSpese</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async</a:t>
            </a:r>
            <a:r>
              <a:rPr lang="it-IT" dirty="0">
                <a:latin typeface="Courier New" panose="02070309020205020404" pitchFamily="49" charset="0"/>
                <a:cs typeface="Courier New" panose="02070309020205020404" pitchFamily="49" charset="0"/>
              </a:rPr>
              <a:t> () =&gt; </a:t>
            </a:r>
            <a:r>
              <a:rPr lang="it-IT" dirty="0" err="1">
                <a:latin typeface="Courier New" panose="02070309020205020404" pitchFamily="49" charset="0"/>
                <a:cs typeface="Courier New" panose="02070309020205020404" pitchFamily="49" charset="0"/>
              </a:rPr>
              <a:t>await</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Get_ItemsFromWebAsync</a:t>
            </a:r>
            <a:r>
              <a:rPr lang="it-IT" dirty="0">
                <a:latin typeface="Courier New" panose="02070309020205020404" pitchFamily="49" charset="0"/>
                <a:cs typeface="Courier New" panose="02070309020205020404" pitchFamily="49" charset="0"/>
              </a:rPr>
              <a:t>&lt;T&gt;(), </a:t>
            </a:r>
            <a:r>
              <a:rPr lang="it-IT" dirty="0" err="1">
                <a:latin typeface="Courier New" panose="02070309020205020404" pitchFamily="49" charset="0"/>
                <a:cs typeface="Courier New" panose="02070309020205020404" pitchFamily="49" charset="0"/>
              </a:rPr>
              <a:t>DateTimeOffset.Now.AddHours</a:t>
            </a:r>
            <a:r>
              <a:rPr lang="it-IT" dirty="0">
                <a:latin typeface="Courier New" panose="02070309020205020404" pitchFamily="49" charset="0"/>
                <a:cs typeface="Courier New" panose="02070309020205020404" pitchFamily="49" charset="0"/>
              </a:rPr>
              <a:t>(8));</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//Invalidare Cache</a:t>
            </a:r>
          </a:p>
          <a:p>
            <a:r>
              <a:rPr lang="it-IT" dirty="0" err="1">
                <a:latin typeface="Courier New" panose="02070309020205020404" pitchFamily="49" charset="0"/>
                <a:cs typeface="Courier New" panose="02070309020205020404" pitchFamily="49" charset="0"/>
              </a:rPr>
              <a:t>await</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BlobCache.LocalMachine.Invalidate</a:t>
            </a:r>
            <a:r>
              <a:rPr lang="it-IT" dirty="0">
                <a:latin typeface="Courier New" panose="02070309020205020404" pitchFamily="49" charset="0"/>
                <a:cs typeface="Courier New" panose="02070309020205020404" pitchFamily="49" charset="0"/>
              </a:rPr>
              <a:t>("</a:t>
            </a:r>
            <a:r>
              <a:rPr lang="it-IT" dirty="0" err="1">
                <a:latin typeface="Courier New" panose="02070309020205020404" pitchFamily="49" charset="0"/>
                <a:cs typeface="Courier New" panose="02070309020205020404" pitchFamily="49" charset="0"/>
              </a:rPr>
              <a:t>lstSpese</a:t>
            </a:r>
            <a:r>
              <a:rPr lang="it-IT"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4504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3361-6C93-60C9-EFE2-5D5DD343A314}"/>
              </a:ext>
            </a:extLst>
          </p:cNvPr>
          <p:cNvSpPr>
            <a:spLocks noGrp="1"/>
          </p:cNvSpPr>
          <p:nvPr>
            <p:ph type="title"/>
          </p:nvPr>
        </p:nvSpPr>
        <p:spPr>
          <a:xfrm>
            <a:off x="838200" y="-81969"/>
            <a:ext cx="10515600" cy="1325563"/>
          </a:xfrm>
        </p:spPr>
        <p:txBody>
          <a:bodyPr/>
          <a:lstStyle/>
          <a:p>
            <a:r>
              <a:rPr lang="it-IT" sz="4400" dirty="0">
                <a:solidFill>
                  <a:schemeClr val="tx2"/>
                </a:solidFill>
                <a:latin typeface="Segoe UI" panose="020B0502040204020203" pitchFamily="34" charset="0"/>
                <a:cs typeface="Segoe UI" panose="020B0502040204020203" pitchFamily="34" charset="0"/>
              </a:rPr>
              <a:t>DB </a:t>
            </a:r>
            <a:r>
              <a:rPr lang="it-IT" sz="4400" dirty="0" err="1">
                <a:solidFill>
                  <a:schemeClr val="tx2"/>
                </a:solidFill>
                <a:latin typeface="Segoe UI" panose="020B0502040204020203" pitchFamily="34" charset="0"/>
                <a:cs typeface="Segoe UI" panose="020B0502040204020203" pitchFamily="34" charset="0"/>
              </a:rPr>
              <a:t>Incremental</a:t>
            </a:r>
            <a:r>
              <a:rPr lang="it-IT" sz="4400" dirty="0">
                <a:solidFill>
                  <a:schemeClr val="tx2"/>
                </a:solidFill>
                <a:latin typeface="Segoe UI" panose="020B0502040204020203" pitchFamily="34" charset="0"/>
                <a:cs typeface="Segoe UI" panose="020B0502040204020203" pitchFamily="34" charset="0"/>
              </a:rPr>
              <a:t> Updates</a:t>
            </a:r>
            <a:r>
              <a:rPr lang="it-IT" dirty="0"/>
              <a:t>: Definizioni</a:t>
            </a:r>
          </a:p>
        </p:txBody>
      </p:sp>
      <p:pic>
        <p:nvPicPr>
          <p:cNvPr id="5" name="Picture 4" descr="A baby holding a cell phone&#10;&#10;Description automatically generated">
            <a:extLst>
              <a:ext uri="{FF2B5EF4-FFF2-40B4-BE49-F238E27FC236}">
                <a16:creationId xmlns:a16="http://schemas.microsoft.com/office/drawing/2014/main" id="{46F25A40-43A4-3956-72A4-D4A710C6179D}"/>
              </a:ext>
            </a:extLst>
          </p:cNvPr>
          <p:cNvPicPr>
            <a:picLocks noChangeAspect="1"/>
          </p:cNvPicPr>
          <p:nvPr/>
        </p:nvPicPr>
        <p:blipFill>
          <a:blip r:embed="rId3"/>
          <a:stretch>
            <a:fillRect/>
          </a:stretch>
        </p:blipFill>
        <p:spPr>
          <a:xfrm>
            <a:off x="408653" y="1370518"/>
            <a:ext cx="1583873" cy="1583873"/>
          </a:xfrm>
          <a:prstGeom prst="rect">
            <a:avLst/>
          </a:prstGeom>
        </p:spPr>
      </p:pic>
      <p:pic>
        <p:nvPicPr>
          <p:cNvPr id="7" name="Picture 6" descr="A group of men holding hands together&#10;&#10;Description automatically generated">
            <a:extLst>
              <a:ext uri="{FF2B5EF4-FFF2-40B4-BE49-F238E27FC236}">
                <a16:creationId xmlns:a16="http://schemas.microsoft.com/office/drawing/2014/main" id="{A3354610-F5E0-197A-2684-01BDD673FE40}"/>
              </a:ext>
            </a:extLst>
          </p:cNvPr>
          <p:cNvPicPr>
            <a:picLocks noChangeAspect="1"/>
          </p:cNvPicPr>
          <p:nvPr/>
        </p:nvPicPr>
        <p:blipFill>
          <a:blip r:embed="rId4"/>
          <a:stretch>
            <a:fillRect/>
          </a:stretch>
        </p:blipFill>
        <p:spPr>
          <a:xfrm>
            <a:off x="8172887" y="1288822"/>
            <a:ext cx="3429001" cy="1966913"/>
          </a:xfrm>
          <a:prstGeom prst="rect">
            <a:avLst/>
          </a:prstGeom>
        </p:spPr>
      </p:pic>
      <p:sp>
        <p:nvSpPr>
          <p:cNvPr id="8" name="TextBox 7">
            <a:extLst>
              <a:ext uri="{FF2B5EF4-FFF2-40B4-BE49-F238E27FC236}">
                <a16:creationId xmlns:a16="http://schemas.microsoft.com/office/drawing/2014/main" id="{EFEE354B-C4CD-1314-FC7F-D6B6618BBB4C}"/>
              </a:ext>
            </a:extLst>
          </p:cNvPr>
          <p:cNvSpPr txBox="1"/>
          <p:nvPr/>
        </p:nvSpPr>
        <p:spPr>
          <a:xfrm>
            <a:off x="352083" y="3141839"/>
            <a:ext cx="2139044" cy="369332"/>
          </a:xfrm>
          <a:prstGeom prst="rect">
            <a:avLst/>
          </a:prstGeom>
          <a:noFill/>
        </p:spPr>
        <p:txBody>
          <a:bodyPr wrap="square" rtlCol="0">
            <a:spAutoFit/>
          </a:bodyPr>
          <a:lstStyle/>
          <a:p>
            <a:r>
              <a:rPr lang="it-IT" dirty="0"/>
              <a:t>Client Mobile</a:t>
            </a:r>
          </a:p>
        </p:txBody>
      </p:sp>
      <p:sp>
        <p:nvSpPr>
          <p:cNvPr id="9" name="TextBox 8">
            <a:extLst>
              <a:ext uri="{FF2B5EF4-FFF2-40B4-BE49-F238E27FC236}">
                <a16:creationId xmlns:a16="http://schemas.microsoft.com/office/drawing/2014/main" id="{8F11F7C1-51FE-3ACC-FCC3-3FF78DF8AAC2}"/>
              </a:ext>
            </a:extLst>
          </p:cNvPr>
          <p:cNvSpPr txBox="1"/>
          <p:nvPr/>
        </p:nvSpPr>
        <p:spPr>
          <a:xfrm>
            <a:off x="8817865" y="3329964"/>
            <a:ext cx="2139044" cy="369332"/>
          </a:xfrm>
          <a:prstGeom prst="rect">
            <a:avLst/>
          </a:prstGeom>
          <a:noFill/>
        </p:spPr>
        <p:txBody>
          <a:bodyPr wrap="square" rtlCol="0">
            <a:spAutoFit/>
          </a:bodyPr>
          <a:lstStyle/>
          <a:p>
            <a:r>
              <a:rPr lang="it-IT" dirty="0" err="1"/>
              <a:t>Backend</a:t>
            </a:r>
            <a:endParaRPr lang="it-IT" dirty="0"/>
          </a:p>
        </p:txBody>
      </p:sp>
      <p:sp>
        <p:nvSpPr>
          <p:cNvPr id="10" name="Arrow: Right 9">
            <a:extLst>
              <a:ext uri="{FF2B5EF4-FFF2-40B4-BE49-F238E27FC236}">
                <a16:creationId xmlns:a16="http://schemas.microsoft.com/office/drawing/2014/main" id="{33C91C2D-D710-0C77-100D-0203EED18360}"/>
              </a:ext>
            </a:extLst>
          </p:cNvPr>
          <p:cNvSpPr/>
          <p:nvPr/>
        </p:nvSpPr>
        <p:spPr>
          <a:xfrm>
            <a:off x="2221245" y="1243594"/>
            <a:ext cx="5658185" cy="79904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err="1"/>
              <a:t>Push</a:t>
            </a:r>
            <a:endParaRPr lang="it-IT" dirty="0"/>
          </a:p>
        </p:txBody>
      </p:sp>
      <p:sp>
        <p:nvSpPr>
          <p:cNvPr id="16" name="Arrow: Left 15">
            <a:extLst>
              <a:ext uri="{FF2B5EF4-FFF2-40B4-BE49-F238E27FC236}">
                <a16:creationId xmlns:a16="http://schemas.microsoft.com/office/drawing/2014/main" id="{DA380715-629B-60EA-17A3-57DDACAC38D6}"/>
              </a:ext>
            </a:extLst>
          </p:cNvPr>
          <p:cNvSpPr/>
          <p:nvPr/>
        </p:nvSpPr>
        <p:spPr>
          <a:xfrm>
            <a:off x="2281145" y="1945403"/>
            <a:ext cx="5598286" cy="794778"/>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Pull</a:t>
            </a:r>
          </a:p>
        </p:txBody>
      </p:sp>
      <p:sp>
        <p:nvSpPr>
          <p:cNvPr id="6" name="TextBox 5">
            <a:extLst>
              <a:ext uri="{FF2B5EF4-FFF2-40B4-BE49-F238E27FC236}">
                <a16:creationId xmlns:a16="http://schemas.microsoft.com/office/drawing/2014/main" id="{9B2425ED-6E24-1332-4FD3-E7D1CC7AC53F}"/>
              </a:ext>
            </a:extLst>
          </p:cNvPr>
          <p:cNvSpPr txBox="1"/>
          <p:nvPr/>
        </p:nvSpPr>
        <p:spPr>
          <a:xfrm>
            <a:off x="2109019" y="3179209"/>
            <a:ext cx="6063868" cy="2862322"/>
          </a:xfrm>
          <a:prstGeom prst="rect">
            <a:avLst/>
          </a:prstGeom>
          <a:noFill/>
        </p:spPr>
        <p:txBody>
          <a:bodyPr wrap="square" rtlCol="0">
            <a:spAutoFit/>
          </a:bodyPr>
          <a:lstStyle/>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1800" b="0" strike="noStrike" spc="-1" dirty="0">
                <a:latin typeface="Calibri"/>
              </a:rPr>
              <a:t>La </a:t>
            </a:r>
            <a:r>
              <a:rPr lang="en-US" sz="1800" b="0" strike="noStrike" spc="-1" dirty="0" err="1">
                <a:latin typeface="Calibri"/>
              </a:rPr>
              <a:t>sincronizzazione</a:t>
            </a:r>
            <a:r>
              <a:rPr lang="en-US" sz="1800" b="0" strike="noStrike" spc="-1" dirty="0">
                <a:latin typeface="Calibri"/>
              </a:rPr>
              <a:t> </a:t>
            </a:r>
            <a:r>
              <a:rPr lang="en-US" sz="1800" b="0" strike="noStrike" spc="-1" dirty="0" err="1">
                <a:latin typeface="Calibri"/>
              </a:rPr>
              <a:t>incrementale</a:t>
            </a:r>
            <a:r>
              <a:rPr lang="en-US" sz="1800" b="0" strike="noStrike" spc="-1" dirty="0">
                <a:latin typeface="Calibri"/>
              </a:rPr>
              <a:t> </a:t>
            </a:r>
            <a:r>
              <a:rPr lang="en-US" sz="1800" spc="-1" dirty="0" err="1">
                <a:latin typeface="Calibri"/>
              </a:rPr>
              <a:t>permette</a:t>
            </a:r>
            <a:r>
              <a:rPr lang="en-US" sz="1800" spc="-1" dirty="0">
                <a:latin typeface="Calibri"/>
              </a:rPr>
              <a:t> al client di </a:t>
            </a:r>
            <a:r>
              <a:rPr lang="en-US" sz="1800" spc="-1" dirty="0" err="1">
                <a:latin typeface="Calibri"/>
              </a:rPr>
              <a:t>lavorare</a:t>
            </a:r>
            <a:r>
              <a:rPr lang="en-US" sz="1800" spc="-1" dirty="0">
                <a:latin typeface="Calibri"/>
              </a:rPr>
              <a:t> in offline </a:t>
            </a:r>
            <a:r>
              <a:rPr lang="en-US" sz="1800" spc="-1" dirty="0" err="1">
                <a:latin typeface="Calibri"/>
              </a:rPr>
              <a:t>su</a:t>
            </a:r>
            <a:r>
              <a:rPr lang="en-US" sz="1800" spc="-1" dirty="0">
                <a:latin typeface="Calibri"/>
              </a:rPr>
              <a:t> </a:t>
            </a:r>
            <a:r>
              <a:rPr lang="en-US" sz="1800" spc="-1" dirty="0" err="1">
                <a:latin typeface="Calibri"/>
              </a:rPr>
              <a:t>una</a:t>
            </a:r>
            <a:r>
              <a:rPr lang="en-US" sz="1800" spc="-1" dirty="0">
                <a:latin typeface="Calibri"/>
              </a:rPr>
              <a:t> base </a:t>
            </a:r>
            <a:r>
              <a:rPr lang="en-US" sz="1800" spc="-1" dirty="0" err="1">
                <a:latin typeface="Calibri"/>
              </a:rPr>
              <a:t>dati</a:t>
            </a:r>
            <a:r>
              <a:rPr lang="en-US" sz="1800" spc="-1" dirty="0">
                <a:latin typeface="Calibri"/>
              </a:rPr>
              <a:t> locale e di </a:t>
            </a:r>
            <a:r>
              <a:rPr lang="en-US" sz="1800" spc="-1" dirty="0" err="1">
                <a:latin typeface="Calibri"/>
              </a:rPr>
              <a:t>sincronizzarsi</a:t>
            </a:r>
            <a:r>
              <a:rPr lang="en-US" sz="1800" spc="-1" dirty="0">
                <a:latin typeface="Calibri"/>
              </a:rPr>
              <a:t> con il database </a:t>
            </a:r>
            <a:r>
              <a:rPr lang="en-US" sz="1800" spc="-1" dirty="0" err="1">
                <a:latin typeface="Calibri"/>
              </a:rPr>
              <a:t>principale</a:t>
            </a:r>
            <a:r>
              <a:rPr lang="en-US" sz="1800" spc="-1" dirty="0">
                <a:latin typeface="Calibri"/>
              </a:rPr>
              <a:t> </a:t>
            </a:r>
            <a:r>
              <a:rPr lang="en-US" sz="1800" spc="-1" dirty="0" err="1">
                <a:latin typeface="Calibri"/>
              </a:rPr>
              <a:t>ospitato</a:t>
            </a:r>
            <a:r>
              <a:rPr lang="en-US" sz="1800" spc="-1" dirty="0">
                <a:latin typeface="Calibri"/>
              </a:rPr>
              <a:t> </a:t>
            </a:r>
            <a:r>
              <a:rPr lang="en-US" sz="1800" spc="-1" dirty="0" err="1">
                <a:latin typeface="Calibri"/>
              </a:rPr>
              <a:t>nel</a:t>
            </a:r>
            <a:r>
              <a:rPr lang="en-US" sz="1800" spc="-1" dirty="0">
                <a:latin typeface="Calibri"/>
              </a:rPr>
              <a:t> backend.</a:t>
            </a:r>
          </a:p>
          <a:p>
            <a:pPr>
              <a:lnSpc>
                <a:spcPct val="100000"/>
              </a:lnSpc>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endParaRPr lang="en-US" sz="1800" spc="-1" dirty="0">
              <a:latin typeface="Calibri"/>
            </a:endParaRPr>
          </a:p>
          <a:p>
            <a:pPr marL="342900" indent="-342900">
              <a:lnSpc>
                <a:spcPct val="100000"/>
              </a:lnSpc>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1800" b="1" strike="noStrike" spc="-1" dirty="0">
                <a:latin typeface="Calibri"/>
              </a:rPr>
              <a:t>Push</a:t>
            </a:r>
            <a:r>
              <a:rPr lang="en-US" sz="1800" b="0" strike="noStrike" spc="-1" dirty="0">
                <a:latin typeface="Calibri"/>
              </a:rPr>
              <a:t>: </a:t>
            </a:r>
            <a:r>
              <a:rPr lang="en-US" sz="1800" b="0" strike="noStrike" spc="-1" dirty="0" err="1">
                <a:latin typeface="Calibri"/>
              </a:rPr>
              <a:t>Inviare</a:t>
            </a:r>
            <a:r>
              <a:rPr lang="en-US" sz="1800" b="0" strike="noStrike" spc="-1" dirty="0">
                <a:latin typeface="Calibri"/>
              </a:rPr>
              <a:t> verso il backend solo I </a:t>
            </a:r>
            <a:r>
              <a:rPr lang="en-US" sz="1800" b="0" strike="noStrike" spc="-1" dirty="0" err="1">
                <a:latin typeface="Calibri"/>
              </a:rPr>
              <a:t>dati</a:t>
            </a:r>
            <a:r>
              <a:rPr lang="en-US" sz="1800" b="0" strike="noStrike" spc="-1" dirty="0">
                <a:latin typeface="Calibri"/>
              </a:rPr>
              <a:t> </a:t>
            </a:r>
            <a:r>
              <a:rPr lang="en-US" sz="1800" b="0" strike="noStrike" spc="-1" dirty="0" err="1">
                <a:latin typeface="Calibri"/>
              </a:rPr>
              <a:t>inseriti</a:t>
            </a:r>
            <a:r>
              <a:rPr lang="en-US" sz="1800" b="0" strike="noStrike" spc="-1" dirty="0">
                <a:latin typeface="Calibri"/>
              </a:rPr>
              <a:t>/</a:t>
            </a:r>
            <a:r>
              <a:rPr lang="en-US" sz="1800" b="0" strike="noStrike" spc="-1" dirty="0" err="1">
                <a:latin typeface="Calibri"/>
              </a:rPr>
              <a:t>modificati</a:t>
            </a:r>
            <a:r>
              <a:rPr lang="en-US" sz="1800" b="0" strike="noStrike" spc="-1" dirty="0">
                <a:latin typeface="Calibri"/>
              </a:rPr>
              <a:t> </a:t>
            </a:r>
            <a:r>
              <a:rPr lang="en-US" sz="1800" b="0" strike="noStrike" spc="-1" dirty="0" err="1">
                <a:latin typeface="Calibri"/>
              </a:rPr>
              <a:t>successivamente</a:t>
            </a:r>
            <a:r>
              <a:rPr lang="en-US" sz="1800" b="0" strike="noStrike" spc="-1" dirty="0">
                <a:latin typeface="Calibri"/>
              </a:rPr>
              <a:t> </a:t>
            </a:r>
            <a:r>
              <a:rPr lang="en-US" sz="1800" b="0" strike="noStrike" spc="-1" dirty="0" err="1">
                <a:latin typeface="Calibri"/>
              </a:rPr>
              <a:t>all’ultima</a:t>
            </a:r>
            <a:r>
              <a:rPr lang="en-US" sz="1800" b="0" strike="noStrike" spc="-1" dirty="0">
                <a:latin typeface="Calibri"/>
              </a:rPr>
              <a:t> </a:t>
            </a:r>
            <a:r>
              <a:rPr lang="en-US" sz="1800" b="0" strike="noStrike" spc="-1" dirty="0" err="1">
                <a:latin typeface="Calibri"/>
              </a:rPr>
              <a:t>medesima</a:t>
            </a:r>
            <a:r>
              <a:rPr lang="en-US" sz="1800" b="0" strike="noStrike" spc="-1" dirty="0">
                <a:latin typeface="Calibri"/>
              </a:rPr>
              <a:t> </a:t>
            </a:r>
            <a:r>
              <a:rPr lang="en-US" sz="1800" b="0" strike="noStrike" spc="-1" dirty="0" err="1">
                <a:latin typeface="Calibri"/>
              </a:rPr>
              <a:t>operazione</a:t>
            </a:r>
            <a:endParaRPr lang="en-US" sz="1800" b="0" strike="noStrike" spc="-1" dirty="0">
              <a:latin typeface="Calibri"/>
            </a:endParaRPr>
          </a:p>
          <a:p>
            <a:pPr marL="342900" indent="-342900">
              <a:lnSpc>
                <a:spcPct val="100000"/>
              </a:lnSpc>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endParaRPr lang="en-US" sz="1800" b="0" strike="noStrike" spc="-1" dirty="0">
              <a:latin typeface="Calibri"/>
            </a:endParaRPr>
          </a:p>
          <a:p>
            <a:pPr marL="342900" indent="-342900">
              <a:lnSpc>
                <a:spcPct val="100000"/>
              </a:lnSpc>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en-US" sz="1800" b="1" spc="-1" dirty="0">
                <a:latin typeface="Calibri"/>
              </a:rPr>
              <a:t>Pull</a:t>
            </a:r>
            <a:r>
              <a:rPr lang="en-US" sz="1800" spc="-1" dirty="0">
                <a:latin typeface="Calibri"/>
              </a:rPr>
              <a:t>: </a:t>
            </a:r>
            <a:r>
              <a:rPr lang="en-US" sz="1800" spc="-1" dirty="0" err="1">
                <a:latin typeface="Calibri"/>
              </a:rPr>
              <a:t>Ricevere</a:t>
            </a:r>
            <a:r>
              <a:rPr lang="en-US" sz="1800" spc="-1" dirty="0">
                <a:latin typeface="Calibri"/>
              </a:rPr>
              <a:t> dal backend I </a:t>
            </a:r>
            <a:r>
              <a:rPr lang="en-US" sz="1800" spc="-1" dirty="0" err="1">
                <a:latin typeface="Calibri"/>
              </a:rPr>
              <a:t>dati</a:t>
            </a:r>
            <a:r>
              <a:rPr lang="en-US" sz="1800" spc="-1" dirty="0">
                <a:latin typeface="Calibri"/>
              </a:rPr>
              <a:t> con le </a:t>
            </a:r>
            <a:r>
              <a:rPr lang="en-US" sz="1800" spc="-1" dirty="0" err="1">
                <a:latin typeface="Calibri"/>
              </a:rPr>
              <a:t>medesime</a:t>
            </a:r>
            <a:r>
              <a:rPr lang="en-US" sz="1800" spc="-1" dirty="0">
                <a:latin typeface="Calibri"/>
              </a:rPr>
              <a:t> </a:t>
            </a:r>
            <a:r>
              <a:rPr lang="en-US" sz="1800" spc="-1" dirty="0" err="1">
                <a:latin typeface="Calibri"/>
              </a:rPr>
              <a:t>modalità</a:t>
            </a:r>
            <a:r>
              <a:rPr lang="en-US" sz="1800" spc="-1" dirty="0">
                <a:latin typeface="Calibri"/>
              </a:rPr>
              <a:t>.</a:t>
            </a:r>
          </a:p>
          <a:p>
            <a:pPr marL="342900" indent="-342900">
              <a:lnSpc>
                <a:spcPct val="100000"/>
              </a:lnSpc>
              <a:buFont typeface="Arial" panose="020B0604020202020204" pitchFamily="34" charset="0"/>
              <a:buChar char="•"/>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endParaRPr lang="en-US" sz="1800" spc="-1" dirty="0">
              <a:latin typeface="Calibri"/>
            </a:endParaRPr>
          </a:p>
          <a:p>
            <a:pPr>
              <a:tabLst>
                <a:tab pos="0" algn="l"/>
                <a:tab pos="914309" algn="l"/>
                <a:tab pos="1828617" algn="l"/>
                <a:tab pos="2742926" algn="l"/>
                <a:tab pos="3657234" algn="l"/>
                <a:tab pos="4571543" algn="l"/>
                <a:tab pos="5485851" algn="l"/>
                <a:tab pos="6400160" algn="l"/>
                <a:tab pos="7314468" algn="l"/>
                <a:tab pos="8228777" algn="l"/>
                <a:tab pos="9143086" algn="l"/>
                <a:tab pos="10057394" algn="l"/>
                <a:tab pos="10332047" algn="l"/>
                <a:tab pos="10781282" algn="l"/>
              </a:tabLst>
            </a:pPr>
            <a:r>
              <a:rPr lang="it-IT" sz="1800" dirty="0"/>
              <a:t>Problema: </a:t>
            </a:r>
            <a:r>
              <a:rPr lang="it-IT" sz="1800" spc="-1" dirty="0">
                <a:latin typeface="Calibri"/>
              </a:rPr>
              <a:t>Come rintracciare i dati che sono stati modificati ?</a:t>
            </a:r>
            <a:endParaRPr lang="it-IT" sz="1800" dirty="0"/>
          </a:p>
        </p:txBody>
      </p:sp>
    </p:spTree>
    <p:extLst>
      <p:ext uri="{BB962C8B-B14F-4D97-AF65-F5344CB8AC3E}">
        <p14:creationId xmlns:p14="http://schemas.microsoft.com/office/powerpoint/2010/main" val="160568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1A83-1564-C4CB-CDD9-96ED7D09944B}"/>
              </a:ext>
            </a:extLst>
          </p:cNvPr>
          <p:cNvSpPr>
            <a:spLocks noGrp="1"/>
          </p:cNvSpPr>
          <p:nvPr>
            <p:ph type="title"/>
          </p:nvPr>
        </p:nvSpPr>
        <p:spPr/>
        <p:txBody>
          <a:bodyPr/>
          <a:lstStyle/>
          <a:p>
            <a:r>
              <a:rPr lang="it-IT" dirty="0" err="1"/>
              <a:t>Sql</a:t>
            </a:r>
            <a:r>
              <a:rPr lang="it-IT" dirty="0"/>
              <a:t> Server </a:t>
            </a:r>
            <a:r>
              <a:rPr lang="it-IT" dirty="0" err="1"/>
              <a:t>Change</a:t>
            </a:r>
            <a:r>
              <a:rPr lang="it-IT" dirty="0"/>
              <a:t> Tracking</a:t>
            </a:r>
          </a:p>
        </p:txBody>
      </p:sp>
      <p:pic>
        <p:nvPicPr>
          <p:cNvPr id="9" name="Picture 8" descr="A diagram of a software application&#10;&#10;Description automatically generated">
            <a:extLst>
              <a:ext uri="{FF2B5EF4-FFF2-40B4-BE49-F238E27FC236}">
                <a16:creationId xmlns:a16="http://schemas.microsoft.com/office/drawing/2014/main" id="{A0D28454-D296-43D2-FB2D-008E81CC2629}"/>
              </a:ext>
            </a:extLst>
          </p:cNvPr>
          <p:cNvPicPr>
            <a:picLocks noChangeAspect="1"/>
          </p:cNvPicPr>
          <p:nvPr/>
        </p:nvPicPr>
        <p:blipFill>
          <a:blip r:embed="rId3"/>
          <a:stretch>
            <a:fillRect/>
          </a:stretch>
        </p:blipFill>
        <p:spPr>
          <a:xfrm>
            <a:off x="3340547" y="1967502"/>
            <a:ext cx="5173284" cy="4111716"/>
          </a:xfrm>
          <a:prstGeom prst="rect">
            <a:avLst/>
          </a:prstGeom>
        </p:spPr>
      </p:pic>
    </p:spTree>
    <p:extLst>
      <p:ext uri="{BB962C8B-B14F-4D97-AF65-F5344CB8AC3E}">
        <p14:creationId xmlns:p14="http://schemas.microsoft.com/office/powerpoint/2010/main" val="178586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7CED5-C7BD-19A0-02F7-8B0391FE1C0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94D6BC-0A2B-7821-C59D-3840CEB2FA53}"/>
              </a:ext>
            </a:extLst>
          </p:cNvPr>
          <p:cNvSpPr>
            <a:spLocks noGrp="1"/>
          </p:cNvSpPr>
          <p:nvPr>
            <p:ph type="title"/>
          </p:nvPr>
        </p:nvSpPr>
        <p:spPr>
          <a:xfrm>
            <a:off x="637953" y="365125"/>
            <a:ext cx="10715847" cy="1325563"/>
          </a:xfrm>
        </p:spPr>
        <p:txBody>
          <a:bodyPr>
            <a:normAutofit/>
          </a:bodyPr>
          <a:lstStyle/>
          <a:p>
            <a:r>
              <a:rPr lang="it-IT" sz="2800" dirty="0" err="1"/>
              <a:t>Sql</a:t>
            </a:r>
            <a:r>
              <a:rPr lang="it-IT" sz="2800" dirty="0"/>
              <a:t> Server </a:t>
            </a:r>
            <a:r>
              <a:rPr lang="it-IT" sz="2800" dirty="0" err="1"/>
              <a:t>Change</a:t>
            </a:r>
            <a:r>
              <a:rPr lang="it-IT" sz="2800" dirty="0"/>
              <a:t> Tracking: Attivazione  (Database e Tabelle)</a:t>
            </a:r>
          </a:p>
        </p:txBody>
      </p:sp>
      <p:sp>
        <p:nvSpPr>
          <p:cNvPr id="5" name="TextBox 4">
            <a:extLst>
              <a:ext uri="{FF2B5EF4-FFF2-40B4-BE49-F238E27FC236}">
                <a16:creationId xmlns:a16="http://schemas.microsoft.com/office/drawing/2014/main" id="{BC3EEF58-2670-2D30-CBF5-44E3663BD258}"/>
              </a:ext>
            </a:extLst>
          </p:cNvPr>
          <p:cNvSpPr txBox="1"/>
          <p:nvPr/>
        </p:nvSpPr>
        <p:spPr>
          <a:xfrm>
            <a:off x="4116904" y="1690688"/>
            <a:ext cx="6950745" cy="1477328"/>
          </a:xfrm>
          <a:prstGeom prst="rect">
            <a:avLst/>
          </a:prstGeom>
          <a:noFill/>
        </p:spPr>
        <p:txBody>
          <a:bodyPr wrap="square" rtlCol="0">
            <a:spAutoFit/>
          </a:bodyPr>
          <a:lstStyle/>
          <a:p>
            <a:r>
              <a:rPr lang="it-IT" sz="1800" b="1" dirty="0">
                <a:latin typeface="Courier New" panose="02070309020205020404" pitchFamily="49" charset="0"/>
                <a:cs typeface="Courier New" panose="02070309020205020404" pitchFamily="49" charset="0"/>
              </a:rPr>
              <a:t>ALTER DATABASE &lt;Nome Database&gt;  </a:t>
            </a:r>
          </a:p>
          <a:p>
            <a:r>
              <a:rPr lang="it-IT" sz="1800" b="1" dirty="0">
                <a:latin typeface="Courier New" panose="02070309020205020404" pitchFamily="49" charset="0"/>
                <a:cs typeface="Courier New" panose="02070309020205020404" pitchFamily="49" charset="0"/>
              </a:rPr>
              <a:t>SET CHANGE_TRACKING = ON  </a:t>
            </a:r>
          </a:p>
          <a:p>
            <a:r>
              <a:rPr lang="en-US" sz="1800" b="1" dirty="0">
                <a:latin typeface="Courier New" panose="02070309020205020404" pitchFamily="49" charset="0"/>
                <a:cs typeface="Courier New" panose="02070309020205020404" pitchFamily="49" charset="0"/>
              </a:rPr>
              <a:t>(CHANGE_RETENTION = 15 DAYS, AUTO_CLEANUP = ON</a:t>
            </a:r>
            <a:r>
              <a:rPr lang="en-US" sz="1800"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endParaRPr lang="it-IT" dirty="0">
              <a:latin typeface="Courier New" panose="02070309020205020404" pitchFamily="49" charset="0"/>
              <a:cs typeface="Courier New" panose="02070309020205020404" pitchFamily="49" charset="0"/>
            </a:endParaRPr>
          </a:p>
        </p:txBody>
      </p:sp>
      <p:pic>
        <p:nvPicPr>
          <p:cNvPr id="10" name="Picture 9" descr="A screenshot of a computer&#10;&#10;Description automatically generated">
            <a:extLst>
              <a:ext uri="{FF2B5EF4-FFF2-40B4-BE49-F238E27FC236}">
                <a16:creationId xmlns:a16="http://schemas.microsoft.com/office/drawing/2014/main" id="{F51FEFD7-B2F6-32BE-A004-57B98C4F943F}"/>
              </a:ext>
            </a:extLst>
          </p:cNvPr>
          <p:cNvPicPr>
            <a:picLocks noChangeAspect="1"/>
          </p:cNvPicPr>
          <p:nvPr/>
        </p:nvPicPr>
        <p:blipFill>
          <a:blip r:embed="rId3"/>
          <a:stretch>
            <a:fillRect/>
          </a:stretch>
        </p:blipFill>
        <p:spPr>
          <a:xfrm>
            <a:off x="838200" y="1690688"/>
            <a:ext cx="2631627" cy="246644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D21A3F3-88FA-CBA2-6938-57F6E30E4734}"/>
              </a:ext>
            </a:extLst>
          </p:cNvPr>
          <p:cNvPicPr>
            <a:picLocks noChangeAspect="1"/>
          </p:cNvPicPr>
          <p:nvPr/>
        </p:nvPicPr>
        <p:blipFill>
          <a:blip r:embed="rId4"/>
          <a:stretch>
            <a:fillRect/>
          </a:stretch>
        </p:blipFill>
        <p:spPr>
          <a:xfrm>
            <a:off x="8470606" y="3934089"/>
            <a:ext cx="2597044" cy="2466446"/>
          </a:xfrm>
          <a:prstGeom prst="rect">
            <a:avLst/>
          </a:prstGeom>
        </p:spPr>
      </p:pic>
      <p:sp>
        <p:nvSpPr>
          <p:cNvPr id="4" name="TextBox 3">
            <a:extLst>
              <a:ext uri="{FF2B5EF4-FFF2-40B4-BE49-F238E27FC236}">
                <a16:creationId xmlns:a16="http://schemas.microsoft.com/office/drawing/2014/main" id="{EA74B259-89BC-2296-1409-A27E8439E79D}"/>
              </a:ext>
            </a:extLst>
          </p:cNvPr>
          <p:cNvSpPr txBox="1"/>
          <p:nvPr/>
        </p:nvSpPr>
        <p:spPr>
          <a:xfrm>
            <a:off x="3513611" y="4672753"/>
            <a:ext cx="5164777" cy="1477328"/>
          </a:xfrm>
          <a:prstGeom prst="rect">
            <a:avLst/>
          </a:prstGeom>
          <a:noFill/>
        </p:spPr>
        <p:txBody>
          <a:bodyPr wrap="square" rtlCol="0">
            <a:spAutoFit/>
          </a:bodyPr>
          <a:lstStyle/>
          <a:p>
            <a:endParaRPr lang="it-IT" sz="1800" dirty="0">
              <a:solidFill>
                <a:srgbClr val="000000"/>
              </a:solidFill>
              <a:latin typeface="Consolas" panose="020B0609020204030204" pitchFamily="49" charset="0"/>
            </a:endParaRPr>
          </a:p>
          <a:p>
            <a:r>
              <a:rPr lang="it-IT" sz="1800" b="1" dirty="0">
                <a:latin typeface="Courier New" panose="02070309020205020404" pitchFamily="49" charset="0"/>
                <a:cs typeface="Courier New" panose="02070309020205020404" pitchFamily="49" charset="0"/>
              </a:rPr>
              <a:t>ALTER TABLE &lt;Nome Tabella&gt;  </a:t>
            </a:r>
          </a:p>
          <a:p>
            <a:r>
              <a:rPr lang="it-IT" sz="1800" b="1" dirty="0">
                <a:latin typeface="Courier New" panose="02070309020205020404" pitchFamily="49" charset="0"/>
                <a:cs typeface="Courier New" panose="02070309020205020404" pitchFamily="49" charset="0"/>
              </a:rPr>
              <a:t>ENABLE CHANGE_TRACKING  </a:t>
            </a:r>
          </a:p>
          <a:p>
            <a:r>
              <a:rPr lang="en-US" sz="1800" b="1" dirty="0">
                <a:latin typeface="Courier New" panose="02070309020205020404" pitchFamily="49" charset="0"/>
                <a:cs typeface="Courier New" panose="02070309020205020404" pitchFamily="49" charset="0"/>
              </a:rPr>
              <a:t>WITH (TRACK_COLUMNS_UPDATED = OFF) </a:t>
            </a:r>
            <a:endParaRPr lang="en-US" b="1"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endParaRPr lang="it-IT"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8886600"/>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1961</TotalTime>
  <Words>4058</Words>
  <Application>Microsoft Office PowerPoint</Application>
  <PresentationFormat>Widescreen</PresentationFormat>
  <Paragraphs>347</Paragraphs>
  <Slides>18</Slides>
  <Notes>18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18</vt:i4>
      </vt:variant>
    </vt:vector>
  </HeadingPairs>
  <TitlesOfParts>
    <vt:vector size="33" baseType="lpstr">
      <vt:lpstr>Arial</vt:lpstr>
      <vt:lpstr>Consolas</vt:lpstr>
      <vt:lpstr>Segoe UI</vt:lpstr>
      <vt:lpstr>Calibri</vt:lpstr>
      <vt:lpstr>Times New Roman</vt:lpstr>
      <vt:lpstr>Segoe UI Semibold</vt:lpstr>
      <vt:lpstr>Cascadia Mono</vt:lpstr>
      <vt:lpstr>Calibri Light</vt:lpstr>
      <vt:lpstr>Microsoft YaHei</vt:lpstr>
      <vt:lpstr>Courier New</vt:lpstr>
      <vt:lpstr>Open Sans</vt:lpstr>
      <vt:lpstr>1_Office Theme</vt:lpstr>
      <vt:lpstr>3_Office Theme</vt:lpstr>
      <vt:lpstr>1_Personalizza struttura</vt:lpstr>
      <vt:lpstr>Personalizza struttura</vt:lpstr>
      <vt:lpstr>PowerPoint Presentation</vt:lpstr>
      <vt:lpstr>SPONSOR</vt:lpstr>
      <vt:lpstr>Offline-first ?!</vt:lpstr>
      <vt:lpstr>Challenge per off-line first</vt:lpstr>
      <vt:lpstr>DB Disconnessi: possibili soluzioni</vt:lpstr>
      <vt:lpstr>Cache chiamate Http/Get: Akavache</vt:lpstr>
      <vt:lpstr>DB Incremental Updates: Definizioni</vt:lpstr>
      <vt:lpstr>Sql Server Change Tracking</vt:lpstr>
      <vt:lpstr>Sql Server Change Tracking: Attivazione  (Database e Tabelle)</vt:lpstr>
      <vt:lpstr>Sql Server Change Tracker: Comandi notevoli</vt:lpstr>
      <vt:lpstr>…… e per i database NoSql ?</vt:lpstr>
      <vt:lpstr>PowerPoint Presentation</vt:lpstr>
      <vt:lpstr>PowerPoint Presentation</vt:lpstr>
      <vt:lpstr>PowerPoint Presentation</vt:lpstr>
      <vt:lpstr>PowerPoint Presentation</vt:lpstr>
      <vt:lpstr>PowerPoint Presentation</vt:lpstr>
      <vt:lpstr>.NET Conference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Giampaolo Ing. Tucci</cp:lastModifiedBy>
  <cp:revision>251</cp:revision>
  <cp:lastPrinted>2024-03-22T15:00:02Z</cp:lastPrinted>
  <dcterms:created xsi:type="dcterms:W3CDTF">2020-08-18T20:47:27Z</dcterms:created>
  <dcterms:modified xsi:type="dcterms:W3CDTF">2024-03-22T15:02:32Z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